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80257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95183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A92AAB9C-220C-4B8A-9B06-4E009E8F8C43}" type="datetimeFigureOut">
              <a:rPr kumimoji="1" lang="ja-JP" altLang="en-US" smtClean="0"/>
              <a:t>2023/5/14</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389525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9063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A92AAB9C-220C-4B8A-9B06-4E009E8F8C43}" type="datetimeFigureOut">
              <a:rPr kumimoji="1" lang="ja-JP" altLang="en-US" smtClean="0"/>
              <a:t>2023/5/14</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0307486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226383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78932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936429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79293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2501425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2AAB9C-220C-4B8A-9B06-4E009E8F8C43}" type="datetimeFigureOut">
              <a:rPr kumimoji="1" lang="ja-JP" altLang="en-US" smtClean="0"/>
              <a:t>2023/5/14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144110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A92AAB9C-220C-4B8A-9B06-4E009E8F8C43}" type="datetimeFigureOut">
              <a:rPr kumimoji="1" lang="ja-JP" altLang="en-US" smtClean="0"/>
              <a:t>2023/5/14</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2A16AA5-AEE4-4F8E-81DF-992520055062}" type="slidenum">
              <a:rPr kumimoji="1" lang="ja-JP" altLang="en-US" smtClean="0"/>
              <a:t>‹#›</a:t>
            </a:fld>
            <a:endParaRPr kumimoji="1" lang="ja-JP" altLang="en-US"/>
          </a:p>
        </p:txBody>
      </p:sp>
    </p:spTree>
    <p:extLst>
      <p:ext uri="{BB962C8B-B14F-4D97-AF65-F5344CB8AC3E}">
        <p14:creationId xmlns:p14="http://schemas.microsoft.com/office/powerpoint/2010/main" val="231654881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inner2023.kanto.presen@gmail.com" TargetMode="External"/><Relationship Id="rId2" Type="http://schemas.openxmlformats.org/officeDocument/2006/relationships/hyperlink" Target="mailto:inner.kanto@gmail.com" TargetMode="External"/><Relationship Id="rId1" Type="http://schemas.openxmlformats.org/officeDocument/2006/relationships/slideLayout" Target="../slideLayouts/slideLayout7.xml"/><Relationship Id="rId4" Type="http://schemas.openxmlformats.org/officeDocument/2006/relationships/hyperlink" Target="mailto:inner2023.kanto.touron@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A39341-B37F-E2AD-E760-80480257CE3A}"/>
              </a:ext>
            </a:extLst>
          </p:cNvPr>
          <p:cNvSpPr txBox="1"/>
          <p:nvPr/>
        </p:nvSpPr>
        <p:spPr>
          <a:xfrm>
            <a:off x="3291839" y="2328204"/>
            <a:ext cx="5880296" cy="1323439"/>
          </a:xfrm>
          <a:prstGeom prst="rect">
            <a:avLst/>
          </a:prstGeom>
          <a:noFill/>
        </p:spPr>
        <p:txBody>
          <a:bodyPr wrap="square" rtlCol="0">
            <a:spAutoFit/>
          </a:bodyPr>
          <a:lstStyle/>
          <a:p>
            <a:pPr algn="ctr"/>
            <a:r>
              <a:rPr kumimoji="1" lang="ja-JP" altLang="en-US" sz="8000" dirty="0">
                <a:solidFill>
                  <a:schemeClr val="bg1"/>
                </a:solidFill>
              </a:rPr>
              <a:t>大会説明会</a:t>
            </a:r>
          </a:p>
        </p:txBody>
      </p:sp>
      <p:sp>
        <p:nvSpPr>
          <p:cNvPr id="5" name="テキスト ボックス 4">
            <a:extLst>
              <a:ext uri="{FF2B5EF4-FFF2-40B4-BE49-F238E27FC236}">
                <a16:creationId xmlns:a16="http://schemas.microsoft.com/office/drawing/2014/main" id="{13DD0E64-C060-2585-064C-A1E07AA312DF}"/>
              </a:ext>
            </a:extLst>
          </p:cNvPr>
          <p:cNvSpPr txBox="1"/>
          <p:nvPr/>
        </p:nvSpPr>
        <p:spPr>
          <a:xfrm>
            <a:off x="2996418" y="4149969"/>
            <a:ext cx="6471139" cy="1200329"/>
          </a:xfrm>
          <a:prstGeom prst="rect">
            <a:avLst/>
          </a:prstGeom>
          <a:noFill/>
        </p:spPr>
        <p:txBody>
          <a:bodyPr wrap="square" rtlCol="0">
            <a:spAutoFit/>
          </a:bodyPr>
          <a:lstStyle/>
          <a:p>
            <a:pPr algn="ctr"/>
            <a:r>
              <a:rPr kumimoji="1" lang="ja-JP" altLang="en-US" sz="2400" dirty="0"/>
              <a:t>主催</a:t>
            </a:r>
            <a:endParaRPr kumimoji="1" lang="en-US" altLang="ja-JP" sz="2400" dirty="0"/>
          </a:p>
          <a:p>
            <a:pPr algn="ctr"/>
            <a:r>
              <a:rPr kumimoji="1" lang="ja-JP" altLang="en-US" sz="2400" dirty="0"/>
              <a:t>日本学生経済ゼミナール関東部会</a:t>
            </a:r>
            <a:endParaRPr kumimoji="1" lang="en-US" altLang="ja-JP" sz="2400" dirty="0"/>
          </a:p>
          <a:p>
            <a:pPr algn="ctr"/>
            <a:r>
              <a:rPr kumimoji="1" lang="ja-JP" altLang="en-US" sz="2400" dirty="0"/>
              <a:t>第</a:t>
            </a:r>
            <a:r>
              <a:rPr kumimoji="1" lang="en-US" altLang="ja-JP" sz="2400" dirty="0"/>
              <a:t>63</a:t>
            </a:r>
            <a:r>
              <a:rPr kumimoji="1" lang="ja-JP" altLang="en-US" sz="2400" dirty="0"/>
              <a:t>回インナー大会実行委員会</a:t>
            </a:r>
          </a:p>
        </p:txBody>
      </p:sp>
    </p:spTree>
    <p:extLst>
      <p:ext uri="{BB962C8B-B14F-4D97-AF65-F5344CB8AC3E}">
        <p14:creationId xmlns:p14="http://schemas.microsoft.com/office/powerpoint/2010/main" val="402221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71E1A01-E87B-A9DE-79EE-B0C7AAFA0979}"/>
              </a:ext>
            </a:extLst>
          </p:cNvPr>
          <p:cNvSpPr txBox="1"/>
          <p:nvPr/>
        </p:nvSpPr>
        <p:spPr>
          <a:xfrm>
            <a:off x="5209735" y="520503"/>
            <a:ext cx="1772529" cy="584775"/>
          </a:xfrm>
          <a:prstGeom prst="rect">
            <a:avLst/>
          </a:prstGeom>
          <a:noFill/>
        </p:spPr>
        <p:txBody>
          <a:bodyPr wrap="square" rtlCol="0">
            <a:spAutoFit/>
          </a:bodyPr>
          <a:lstStyle/>
          <a:p>
            <a:pPr marL="285750" indent="-285750" algn="ctr">
              <a:buFont typeface="Wingdings" panose="05000000000000000000" pitchFamily="2" charset="2"/>
              <a:buChar char="u"/>
            </a:pPr>
            <a:r>
              <a:rPr kumimoji="1" lang="ja-JP" altLang="en-US" sz="3200" u="sng" dirty="0"/>
              <a:t>目次</a:t>
            </a:r>
          </a:p>
        </p:txBody>
      </p:sp>
      <p:sp>
        <p:nvSpPr>
          <p:cNvPr id="3" name="テキスト ボックス 2">
            <a:extLst>
              <a:ext uri="{FF2B5EF4-FFF2-40B4-BE49-F238E27FC236}">
                <a16:creationId xmlns:a16="http://schemas.microsoft.com/office/drawing/2014/main" id="{CFD85CF9-961D-370F-41DB-B586902B0208}"/>
              </a:ext>
            </a:extLst>
          </p:cNvPr>
          <p:cNvSpPr txBox="1"/>
          <p:nvPr/>
        </p:nvSpPr>
        <p:spPr>
          <a:xfrm>
            <a:off x="940188" y="1105278"/>
            <a:ext cx="8949398" cy="5148717"/>
          </a:xfrm>
          <a:prstGeom prst="rect">
            <a:avLst/>
          </a:prstGeom>
          <a:noFill/>
        </p:spPr>
        <p:txBody>
          <a:bodyPr wrap="square" rtlCol="0">
            <a:spAutoFit/>
          </a:bodyPr>
          <a:lstStyle/>
          <a:p>
            <a:pPr>
              <a:lnSpc>
                <a:spcPct val="200000"/>
              </a:lnSpc>
            </a:pPr>
            <a:r>
              <a:rPr kumimoji="1" lang="en-US" altLang="ja-JP" sz="2800" dirty="0"/>
              <a:t>1.</a:t>
            </a:r>
            <a:r>
              <a:rPr kumimoji="1" lang="ja-JP" altLang="en-US" sz="2800" dirty="0"/>
              <a:t>インナー大会について</a:t>
            </a:r>
            <a:endParaRPr kumimoji="1" lang="en-US" altLang="ja-JP" sz="2800" dirty="0"/>
          </a:p>
          <a:p>
            <a:pPr>
              <a:lnSpc>
                <a:spcPct val="200000"/>
              </a:lnSpc>
            </a:pPr>
            <a:r>
              <a:rPr kumimoji="1" lang="en-US" altLang="ja-JP" sz="2800" dirty="0"/>
              <a:t>2.</a:t>
            </a:r>
            <a:r>
              <a:rPr kumimoji="1" lang="ja-JP" altLang="en-US" sz="2800" dirty="0"/>
              <a:t>討論部門紹介</a:t>
            </a:r>
            <a:endParaRPr kumimoji="1" lang="en-US" altLang="ja-JP" sz="2800" dirty="0"/>
          </a:p>
          <a:p>
            <a:pPr>
              <a:lnSpc>
                <a:spcPct val="200000"/>
              </a:lnSpc>
            </a:pPr>
            <a:r>
              <a:rPr kumimoji="1" lang="en-US" altLang="ja-JP" sz="2800" dirty="0"/>
              <a:t>3.</a:t>
            </a:r>
            <a:r>
              <a:rPr kumimoji="1" lang="ja-JP" altLang="en-US" sz="2800" dirty="0"/>
              <a:t>討論部門参加申込・費用・振込方法について</a:t>
            </a:r>
            <a:endParaRPr kumimoji="1" lang="en-US" altLang="ja-JP" sz="2800" dirty="0"/>
          </a:p>
          <a:p>
            <a:pPr>
              <a:lnSpc>
                <a:spcPct val="200000"/>
              </a:lnSpc>
            </a:pPr>
            <a:r>
              <a:rPr kumimoji="1" lang="en-US" altLang="ja-JP" sz="2800" dirty="0"/>
              <a:t>4.</a:t>
            </a:r>
            <a:r>
              <a:rPr kumimoji="1" lang="ja-JP" altLang="en-US" sz="2800" dirty="0"/>
              <a:t>プレゼン部門紹介</a:t>
            </a:r>
            <a:endParaRPr kumimoji="1" lang="en-US" altLang="ja-JP" sz="2800" dirty="0"/>
          </a:p>
          <a:p>
            <a:pPr>
              <a:lnSpc>
                <a:spcPct val="200000"/>
              </a:lnSpc>
            </a:pPr>
            <a:r>
              <a:rPr kumimoji="1" lang="en-US" altLang="ja-JP" sz="2800" dirty="0"/>
              <a:t>5.</a:t>
            </a:r>
            <a:r>
              <a:rPr kumimoji="1" lang="ja-JP" altLang="en-US" sz="2800" dirty="0"/>
              <a:t>プレゼン部門参加申込・費用・振込方法について</a:t>
            </a:r>
            <a:endParaRPr kumimoji="1" lang="en-US" altLang="ja-JP" sz="2800" dirty="0"/>
          </a:p>
          <a:p>
            <a:pPr>
              <a:lnSpc>
                <a:spcPct val="200000"/>
              </a:lnSpc>
            </a:pPr>
            <a:r>
              <a:rPr kumimoji="1" lang="en-US" altLang="ja-JP" sz="2800" dirty="0"/>
              <a:t>6.</a:t>
            </a:r>
            <a:r>
              <a:rPr kumimoji="1" lang="ja-JP" altLang="en-US" sz="2800" dirty="0"/>
              <a:t>プレゼン部門審査基準について</a:t>
            </a:r>
          </a:p>
        </p:txBody>
      </p:sp>
    </p:spTree>
    <p:extLst>
      <p:ext uri="{BB962C8B-B14F-4D97-AF65-F5344CB8AC3E}">
        <p14:creationId xmlns:p14="http://schemas.microsoft.com/office/powerpoint/2010/main" val="220700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101726D-47B6-D9A1-86A6-2798CFF1340B}"/>
              </a:ext>
            </a:extLst>
          </p:cNvPr>
          <p:cNvSpPr txBox="1"/>
          <p:nvPr/>
        </p:nvSpPr>
        <p:spPr>
          <a:xfrm>
            <a:off x="730964" y="1356317"/>
            <a:ext cx="10730071" cy="4145366"/>
          </a:xfrm>
          <a:prstGeom prst="rect">
            <a:avLst/>
          </a:prstGeom>
          <a:noFill/>
        </p:spPr>
        <p:txBody>
          <a:bodyPr wrap="square" rtlCol="0">
            <a:spAutoFit/>
          </a:bodyPr>
          <a:lstStyle/>
          <a:p>
            <a:pPr marL="285750" indent="-285750" algn="ctr">
              <a:lnSpc>
                <a:spcPct val="150000"/>
              </a:lnSpc>
              <a:spcAft>
                <a:spcPts val="600"/>
              </a:spcAft>
              <a:buFont typeface="Wingdings" panose="05000000000000000000" pitchFamily="2" charset="2"/>
              <a:buChar char="u"/>
            </a:pPr>
            <a:r>
              <a:rPr lang="ja-JP" altLang="en-US" sz="3200" b="1" u="sng" dirty="0">
                <a:latin typeface="+mn-ea"/>
              </a:rPr>
              <a:t>インナー大会とは</a:t>
            </a:r>
            <a:endParaRPr lang="en-US" altLang="ja-JP" sz="3200" b="1" u="sng" dirty="0">
              <a:latin typeface="+mn-ea"/>
            </a:endParaRPr>
          </a:p>
          <a:p>
            <a:pPr>
              <a:lnSpc>
                <a:spcPct val="150000"/>
              </a:lnSpc>
            </a:pPr>
            <a:r>
              <a:rPr lang="ja-JP" altLang="en-US" sz="2000" dirty="0">
                <a:latin typeface="+mn-ea"/>
              </a:rPr>
              <a:t>　</a:t>
            </a:r>
            <a:r>
              <a:rPr lang="ja-JP" altLang="en-US" sz="2400" dirty="0">
                <a:latin typeface="+mn-ea"/>
              </a:rPr>
              <a:t>インナー大会とは、約</a:t>
            </a:r>
            <a:r>
              <a:rPr lang="en-US" altLang="ja-JP" sz="2400" dirty="0">
                <a:latin typeface="+mn-ea"/>
              </a:rPr>
              <a:t>60</a:t>
            </a:r>
            <a:r>
              <a:rPr lang="ja-JP" altLang="en-US" sz="2400" dirty="0">
                <a:latin typeface="+mn-ea"/>
              </a:rPr>
              <a:t>年続く日本学生経済ゼミナール関東部会が主催する学術大会で、経済・経営・商学を学ぶ学生の「ゼミやサークルなどの研究活動発展や活性化」を目的に開催されています。この大会に参加することで、普段のゼミやサークルなどの研究成果を発表・議論することができます。インナー大会には、討論部門とプレゼンテーション部門の</a:t>
            </a:r>
            <a:r>
              <a:rPr lang="en-US" altLang="ja-JP" sz="2400" dirty="0">
                <a:latin typeface="+mn-ea"/>
              </a:rPr>
              <a:t>2</a:t>
            </a:r>
            <a:r>
              <a:rPr lang="ja-JP" altLang="en-US" sz="2400" dirty="0">
                <a:latin typeface="+mn-ea"/>
              </a:rPr>
              <a:t>部門があり、それぞれで自分の能力を試したり見聞を広めることができます。</a:t>
            </a:r>
            <a:endParaRPr lang="en-US" altLang="ja-JP" sz="2400" dirty="0">
              <a:latin typeface="+mn-ea"/>
            </a:endParaRPr>
          </a:p>
        </p:txBody>
      </p:sp>
    </p:spTree>
    <p:extLst>
      <p:ext uri="{BB962C8B-B14F-4D97-AF65-F5344CB8AC3E}">
        <p14:creationId xmlns:p14="http://schemas.microsoft.com/office/powerpoint/2010/main" val="236407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EFEAD65-3322-04A9-1A0B-19BE4820B236}"/>
              </a:ext>
            </a:extLst>
          </p:cNvPr>
          <p:cNvSpPr txBox="1"/>
          <p:nvPr/>
        </p:nvSpPr>
        <p:spPr>
          <a:xfrm>
            <a:off x="534014" y="802319"/>
            <a:ext cx="11123971" cy="5253361"/>
          </a:xfrm>
          <a:prstGeom prst="rect">
            <a:avLst/>
          </a:prstGeom>
          <a:noFill/>
        </p:spPr>
        <p:txBody>
          <a:bodyPr wrap="square" rtlCol="0">
            <a:spAutoFit/>
          </a:bodyPr>
          <a:lstStyle/>
          <a:p>
            <a:pPr marL="285750" indent="-285750" algn="ctr">
              <a:lnSpc>
                <a:spcPct val="150000"/>
              </a:lnSpc>
              <a:spcAft>
                <a:spcPts val="600"/>
              </a:spcAft>
              <a:buFont typeface="Wingdings" panose="05000000000000000000" pitchFamily="2" charset="2"/>
              <a:buChar char="u"/>
            </a:pPr>
            <a:r>
              <a:rPr lang="ja-JP" altLang="en-US" sz="3200" b="1" u="sng" dirty="0">
                <a:latin typeface="+mn-ea"/>
              </a:rPr>
              <a:t>インナー大会コンセプト　</a:t>
            </a:r>
            <a:r>
              <a:rPr lang="en-US" altLang="ja-JP" sz="3200" b="1" u="sng" dirty="0">
                <a:latin typeface="+mn-ea"/>
              </a:rPr>
              <a:t>『</a:t>
            </a:r>
            <a:r>
              <a:rPr lang="ja-JP" altLang="en-US" sz="3200" b="1" u="sng" dirty="0">
                <a:latin typeface="+mn-ea"/>
              </a:rPr>
              <a:t>　再生→次世代へ　</a:t>
            </a:r>
            <a:r>
              <a:rPr lang="en-US" altLang="ja-JP" sz="3200" b="1" u="sng" dirty="0">
                <a:latin typeface="+mn-ea"/>
              </a:rPr>
              <a:t>』</a:t>
            </a:r>
          </a:p>
          <a:p>
            <a:pPr>
              <a:lnSpc>
                <a:spcPct val="150000"/>
              </a:lnSpc>
            </a:pPr>
            <a:r>
              <a:rPr lang="ja-JP" altLang="en-US" dirty="0">
                <a:latin typeface="+mn-ea"/>
              </a:rPr>
              <a:t>　</a:t>
            </a:r>
            <a:r>
              <a:rPr lang="ja-JP" altLang="en-US" sz="2400" dirty="0">
                <a:latin typeface="+mn-ea"/>
              </a:rPr>
              <a:t>大会全体のコンセプトは、「再生→次世代へ」です。</a:t>
            </a:r>
            <a:endParaRPr lang="en-US" altLang="ja-JP" sz="2400" dirty="0">
              <a:latin typeface="+mn-ea"/>
            </a:endParaRPr>
          </a:p>
          <a:p>
            <a:pPr>
              <a:lnSpc>
                <a:spcPct val="150000"/>
              </a:lnSpc>
            </a:pPr>
            <a:r>
              <a:rPr lang="ja-JP" altLang="en-US" sz="2400" dirty="0">
                <a:latin typeface="+mn-ea"/>
              </a:rPr>
              <a:t>近年、インナー大会のマンネリ化が懸念されています。長きにわたって開催されていることもあり、似たような内容のプレゼンや討論が行われていることが事実となっています。そこで、今年度の大会では、ぜひ今まで行ってこなかったトークテーマでの討論も行っていただきたいと考えています。</a:t>
            </a:r>
            <a:endParaRPr lang="en-US" altLang="ja-JP" sz="2400" dirty="0">
              <a:latin typeface="+mn-ea"/>
            </a:endParaRPr>
          </a:p>
          <a:p>
            <a:pPr>
              <a:lnSpc>
                <a:spcPct val="150000"/>
              </a:lnSpc>
            </a:pPr>
            <a:r>
              <a:rPr lang="ja-JP" altLang="en-US" sz="2400" dirty="0">
                <a:latin typeface="+mn-ea"/>
              </a:rPr>
              <a:t>　また、新型コロナウイルス感染症の脅威も以前と比べ落ち着いてきており、ようやく私たちの日常も戻ってきました。アフターコロナ後の第一歩としてこのインナー大会も再出発していきたいと思い、このコンセプトとなりました。</a:t>
            </a:r>
          </a:p>
        </p:txBody>
      </p:sp>
    </p:spTree>
    <p:extLst>
      <p:ext uri="{BB962C8B-B14F-4D97-AF65-F5344CB8AC3E}">
        <p14:creationId xmlns:p14="http://schemas.microsoft.com/office/powerpoint/2010/main" val="178718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F4B63773-029F-0C7A-73FF-2A4FDFD6B03E}"/>
              </a:ext>
            </a:extLst>
          </p:cNvPr>
          <p:cNvGraphicFramePr>
            <a:graphicFrameLocks noGrp="1"/>
          </p:cNvGraphicFramePr>
          <p:nvPr>
            <p:extLst>
              <p:ext uri="{D42A27DB-BD31-4B8C-83A1-F6EECF244321}">
                <p14:modId xmlns:p14="http://schemas.microsoft.com/office/powerpoint/2010/main" val="1335762371"/>
              </p:ext>
            </p:extLst>
          </p:nvPr>
        </p:nvGraphicFramePr>
        <p:xfrm>
          <a:off x="902770" y="1356850"/>
          <a:ext cx="10386460" cy="5132440"/>
        </p:xfrm>
        <a:graphic>
          <a:graphicData uri="http://schemas.openxmlformats.org/drawingml/2006/table">
            <a:tbl>
              <a:tblPr firstRow="1" firstCol="1" bandRow="1">
                <a:tableStyleId>{1FECB4D8-DB02-4DC6-A0A2-4F2EBAE1DC90}</a:tableStyleId>
              </a:tblPr>
              <a:tblGrid>
                <a:gridCol w="3239645">
                  <a:extLst>
                    <a:ext uri="{9D8B030D-6E8A-4147-A177-3AD203B41FA5}">
                      <a16:colId xmlns:a16="http://schemas.microsoft.com/office/drawing/2014/main" val="3012391268"/>
                    </a:ext>
                  </a:extLst>
                </a:gridCol>
                <a:gridCol w="7146815">
                  <a:extLst>
                    <a:ext uri="{9D8B030D-6E8A-4147-A177-3AD203B41FA5}">
                      <a16:colId xmlns:a16="http://schemas.microsoft.com/office/drawing/2014/main" val="3290003407"/>
                    </a:ext>
                  </a:extLst>
                </a:gridCol>
              </a:tblGrid>
              <a:tr h="599824">
                <a:tc>
                  <a:txBody>
                    <a:bodyPr/>
                    <a:lstStyle/>
                    <a:p>
                      <a:pPr marL="8890">
                        <a:lnSpc>
                          <a:spcPct val="107000"/>
                        </a:lnSpc>
                        <a:spcAft>
                          <a:spcPts val="800"/>
                        </a:spcAft>
                      </a:pPr>
                      <a:r>
                        <a:rPr lang="ja-JP" sz="3200" kern="100">
                          <a:effectLst/>
                          <a:latin typeface="+mn-ea"/>
                          <a:ea typeface="+mn-ea"/>
                        </a:rPr>
                        <a:t> </a:t>
                      </a:r>
                      <a:endParaRPr lang="ja-JP" sz="3200" kern="100">
                        <a:solidFill>
                          <a:srgbClr val="000000"/>
                        </a:solidFill>
                        <a:effectLst/>
                        <a:latin typeface="+mn-ea"/>
                        <a:ea typeface="+mn-ea"/>
                        <a:cs typeface="Yu Gothic UI" panose="020B0500000000000000" pitchFamily="50" charset="-128"/>
                      </a:endParaRPr>
                    </a:p>
                  </a:txBody>
                  <a:tcPr marL="83820" marR="73025" marT="0" marB="48260"/>
                </a:tc>
                <a:tc>
                  <a:txBody>
                    <a:bodyPr/>
                    <a:lstStyle/>
                    <a:p>
                      <a:pPr marL="466090">
                        <a:lnSpc>
                          <a:spcPct val="107000"/>
                        </a:lnSpc>
                        <a:spcAft>
                          <a:spcPts val="475"/>
                        </a:spcAft>
                      </a:pPr>
                      <a:r>
                        <a:rPr lang="ja-JP" sz="3200" kern="100" dirty="0">
                          <a:effectLst/>
                          <a:latin typeface="+mn-ea"/>
                          <a:ea typeface="+mn-ea"/>
                        </a:rPr>
                        <a:t>実行委員会本部</a:t>
                      </a:r>
                      <a:endParaRPr lang="ja-JP" sz="3200" kern="100" dirty="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1969075146"/>
                  </a:ext>
                </a:extLst>
              </a:tr>
              <a:tr h="600865">
                <a:tc>
                  <a:txBody>
                    <a:bodyPr/>
                    <a:lstStyle/>
                    <a:p>
                      <a:pPr marL="8890" marR="635" algn="ctr">
                        <a:lnSpc>
                          <a:spcPct val="107000"/>
                        </a:lnSpc>
                        <a:spcAft>
                          <a:spcPts val="475"/>
                        </a:spcAft>
                      </a:pPr>
                      <a:r>
                        <a:rPr lang="ja-JP" sz="2800" b="0" kern="100" dirty="0">
                          <a:effectLst/>
                          <a:latin typeface="+mn-ea"/>
                          <a:ea typeface="+mn-ea"/>
                        </a:rPr>
                        <a:t>電話番号</a:t>
                      </a:r>
                      <a:endParaRPr lang="ja-JP" sz="3200" b="0" kern="100" dirty="0">
                        <a:solidFill>
                          <a:srgbClr val="000000"/>
                        </a:solidFill>
                        <a:effectLst/>
                        <a:latin typeface="+mn-ea"/>
                        <a:ea typeface="+mn-ea"/>
                        <a:cs typeface="Yu Gothic UI" panose="020B0500000000000000" pitchFamily="50" charset="-128"/>
                      </a:endParaRPr>
                    </a:p>
                  </a:txBody>
                  <a:tcPr marL="83820" marR="73025" marT="0" marB="48260" anchor="b"/>
                </a:tc>
                <a:tc>
                  <a:txBody>
                    <a:bodyPr/>
                    <a:lstStyle/>
                    <a:p>
                      <a:pPr marL="8890">
                        <a:lnSpc>
                          <a:spcPct val="107000"/>
                        </a:lnSpc>
                        <a:spcAft>
                          <a:spcPts val="475"/>
                        </a:spcAft>
                      </a:pPr>
                      <a:r>
                        <a:rPr lang="ja-JP" altLang="ja-JP" sz="3200" kern="100" dirty="0">
                          <a:effectLst/>
                          <a:latin typeface="+mn-ea"/>
                          <a:ea typeface="+mn-ea"/>
                        </a:rPr>
                        <a:t>080-5865-2572</a:t>
                      </a:r>
                      <a:endParaRPr lang="ja-JP" altLang="ja-JP" sz="3200" kern="100" dirty="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1046182438"/>
                  </a:ext>
                </a:extLst>
              </a:tr>
              <a:tr h="532289">
                <a:tc>
                  <a:txBody>
                    <a:bodyPr/>
                    <a:lstStyle/>
                    <a:p>
                      <a:pPr marL="635" algn="ctr">
                        <a:lnSpc>
                          <a:spcPct val="107000"/>
                        </a:lnSpc>
                        <a:spcAft>
                          <a:spcPts val="475"/>
                        </a:spcAft>
                      </a:pPr>
                      <a:r>
                        <a:rPr lang="ja-JP" sz="2800" b="0" kern="100">
                          <a:effectLst/>
                          <a:latin typeface="+mn-ea"/>
                          <a:ea typeface="+mn-ea"/>
                        </a:rPr>
                        <a:t>メールアドレス</a:t>
                      </a:r>
                      <a:endParaRPr lang="ja-JP" sz="3200" b="0" kern="100">
                        <a:solidFill>
                          <a:srgbClr val="000000"/>
                        </a:solidFill>
                        <a:effectLst/>
                        <a:latin typeface="+mn-ea"/>
                        <a:ea typeface="+mn-ea"/>
                        <a:cs typeface="Yu Gothic UI" panose="020B0500000000000000" pitchFamily="50" charset="-128"/>
                      </a:endParaRPr>
                    </a:p>
                  </a:txBody>
                  <a:tcPr marL="83820" marR="73025" marT="0" marB="48260" anchor="b"/>
                </a:tc>
                <a:tc>
                  <a:txBody>
                    <a:bodyPr/>
                    <a:lstStyle/>
                    <a:p>
                      <a:pPr marL="8890">
                        <a:lnSpc>
                          <a:spcPct val="107000"/>
                        </a:lnSpc>
                        <a:spcAft>
                          <a:spcPts val="475"/>
                        </a:spcAft>
                      </a:pPr>
                      <a:r>
                        <a:rPr lang="ja-JP" sz="2800" u="sng" kern="100">
                          <a:effectLst/>
                          <a:latin typeface="+mn-ea"/>
                          <a:ea typeface="+mn-ea"/>
                          <a:hlinkClick r:id="rId2"/>
                        </a:rPr>
                        <a:t>inner.kanto@gmail.com</a:t>
                      </a:r>
                      <a:endParaRPr lang="ja-JP" sz="3200" kern="10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3286869768"/>
                  </a:ext>
                </a:extLst>
              </a:tr>
              <a:tr h="600865">
                <a:tc>
                  <a:txBody>
                    <a:bodyPr/>
                    <a:lstStyle/>
                    <a:p>
                      <a:pPr marL="8890">
                        <a:lnSpc>
                          <a:spcPct val="107000"/>
                        </a:lnSpc>
                        <a:spcAft>
                          <a:spcPts val="800"/>
                        </a:spcAft>
                      </a:pPr>
                      <a:r>
                        <a:rPr lang="ja-JP" sz="3200" b="0" kern="100" dirty="0">
                          <a:effectLst/>
                          <a:latin typeface="+mn-ea"/>
                          <a:ea typeface="+mn-ea"/>
                        </a:rPr>
                        <a:t> </a:t>
                      </a:r>
                      <a:endParaRPr lang="ja-JP" sz="3200" b="0" kern="100" dirty="0">
                        <a:solidFill>
                          <a:srgbClr val="000000"/>
                        </a:solidFill>
                        <a:effectLst/>
                        <a:latin typeface="+mn-ea"/>
                        <a:ea typeface="+mn-ea"/>
                        <a:cs typeface="Yu Gothic UI" panose="020B0500000000000000" pitchFamily="50" charset="-128"/>
                      </a:endParaRPr>
                    </a:p>
                  </a:txBody>
                  <a:tcPr marL="83820" marR="73025" marT="0" marB="48260"/>
                </a:tc>
                <a:tc>
                  <a:txBody>
                    <a:bodyPr/>
                    <a:lstStyle/>
                    <a:p>
                      <a:pPr marL="574675">
                        <a:lnSpc>
                          <a:spcPct val="107000"/>
                        </a:lnSpc>
                        <a:spcAft>
                          <a:spcPts val="475"/>
                        </a:spcAft>
                      </a:pPr>
                      <a:r>
                        <a:rPr lang="ja-JP" sz="3200" b="1" kern="100" dirty="0">
                          <a:effectLst/>
                          <a:latin typeface="+mn-ea"/>
                          <a:ea typeface="+mn-ea"/>
                        </a:rPr>
                        <a:t>プレゼン部⾨</a:t>
                      </a:r>
                      <a:endParaRPr lang="ja-JP" sz="3200" b="1" kern="100" dirty="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783841264"/>
                  </a:ext>
                </a:extLst>
              </a:tr>
              <a:tr h="532289">
                <a:tc>
                  <a:txBody>
                    <a:bodyPr/>
                    <a:lstStyle/>
                    <a:p>
                      <a:pPr marL="8890" marR="635" algn="ctr">
                        <a:lnSpc>
                          <a:spcPct val="107000"/>
                        </a:lnSpc>
                        <a:spcAft>
                          <a:spcPts val="475"/>
                        </a:spcAft>
                      </a:pPr>
                      <a:r>
                        <a:rPr lang="ja-JP" sz="2800" b="0" kern="100" dirty="0">
                          <a:effectLst/>
                          <a:latin typeface="+mn-ea"/>
                          <a:ea typeface="+mn-ea"/>
                        </a:rPr>
                        <a:t>電話番号</a:t>
                      </a:r>
                      <a:endParaRPr lang="ja-JP" sz="3200" b="0" kern="100" dirty="0">
                        <a:solidFill>
                          <a:srgbClr val="000000"/>
                        </a:solidFill>
                        <a:effectLst/>
                        <a:latin typeface="+mn-ea"/>
                        <a:ea typeface="+mn-ea"/>
                        <a:cs typeface="Yu Gothic UI" panose="020B0500000000000000" pitchFamily="50" charset="-128"/>
                      </a:endParaRPr>
                    </a:p>
                  </a:txBody>
                  <a:tcPr marL="83820" marR="73025" marT="0" marB="48260" anchor="b"/>
                </a:tc>
                <a:tc>
                  <a:txBody>
                    <a:bodyPr/>
                    <a:lstStyle/>
                    <a:p>
                      <a:pPr marL="8890">
                        <a:lnSpc>
                          <a:spcPct val="107000"/>
                        </a:lnSpc>
                        <a:spcAft>
                          <a:spcPts val="475"/>
                        </a:spcAft>
                      </a:pPr>
                      <a:r>
                        <a:rPr lang="ja-JP" sz="3200" kern="100" dirty="0">
                          <a:effectLst/>
                          <a:latin typeface="+mn-ea"/>
                          <a:ea typeface="+mn-ea"/>
                        </a:rPr>
                        <a:t>090-8332-8585</a:t>
                      </a:r>
                      <a:endParaRPr lang="ja-JP" sz="3600" kern="100" dirty="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4273112342"/>
                  </a:ext>
                </a:extLst>
              </a:tr>
              <a:tr h="532289">
                <a:tc>
                  <a:txBody>
                    <a:bodyPr/>
                    <a:lstStyle/>
                    <a:p>
                      <a:pPr marL="635" algn="ctr">
                        <a:lnSpc>
                          <a:spcPct val="107000"/>
                        </a:lnSpc>
                        <a:spcAft>
                          <a:spcPts val="475"/>
                        </a:spcAft>
                      </a:pPr>
                      <a:r>
                        <a:rPr lang="ja-JP" sz="2800" b="0" kern="100">
                          <a:effectLst/>
                          <a:latin typeface="+mn-ea"/>
                          <a:ea typeface="+mn-ea"/>
                        </a:rPr>
                        <a:t>メールアドレス</a:t>
                      </a:r>
                      <a:endParaRPr lang="ja-JP" sz="3200" b="0" kern="100">
                        <a:solidFill>
                          <a:srgbClr val="000000"/>
                        </a:solidFill>
                        <a:effectLst/>
                        <a:latin typeface="+mn-ea"/>
                        <a:ea typeface="+mn-ea"/>
                        <a:cs typeface="Yu Gothic UI" panose="020B0500000000000000" pitchFamily="50" charset="-128"/>
                      </a:endParaRPr>
                    </a:p>
                  </a:txBody>
                  <a:tcPr marL="83820" marR="73025" marT="0" marB="48260" anchor="b"/>
                </a:tc>
                <a:tc>
                  <a:txBody>
                    <a:bodyPr/>
                    <a:lstStyle/>
                    <a:p>
                      <a:pPr marL="8890">
                        <a:lnSpc>
                          <a:spcPct val="107000"/>
                        </a:lnSpc>
                        <a:spcAft>
                          <a:spcPts val="475"/>
                        </a:spcAft>
                      </a:pPr>
                      <a:r>
                        <a:rPr lang="ja-JP" sz="2800" u="sng" kern="100">
                          <a:effectLst/>
                          <a:latin typeface="+mn-ea"/>
                          <a:ea typeface="+mn-ea"/>
                          <a:hlinkClick r:id="rId3"/>
                        </a:rPr>
                        <a:t>inner2023.kanto.presen@gmail.com</a:t>
                      </a:r>
                      <a:endParaRPr lang="ja-JP" sz="3200" kern="10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3197225760"/>
                  </a:ext>
                </a:extLst>
              </a:tr>
              <a:tr h="600865">
                <a:tc>
                  <a:txBody>
                    <a:bodyPr/>
                    <a:lstStyle/>
                    <a:p>
                      <a:pPr marL="8890">
                        <a:lnSpc>
                          <a:spcPct val="107000"/>
                        </a:lnSpc>
                        <a:spcAft>
                          <a:spcPts val="800"/>
                        </a:spcAft>
                      </a:pPr>
                      <a:r>
                        <a:rPr lang="ja-JP" sz="3200" b="0" kern="100" dirty="0">
                          <a:effectLst/>
                          <a:latin typeface="+mn-ea"/>
                          <a:ea typeface="+mn-ea"/>
                        </a:rPr>
                        <a:t> </a:t>
                      </a:r>
                      <a:endParaRPr lang="ja-JP" sz="3200" b="0" kern="100" dirty="0">
                        <a:solidFill>
                          <a:srgbClr val="000000"/>
                        </a:solidFill>
                        <a:effectLst/>
                        <a:latin typeface="+mn-ea"/>
                        <a:ea typeface="+mn-ea"/>
                        <a:cs typeface="Yu Gothic UI" panose="020B0500000000000000" pitchFamily="50" charset="-128"/>
                      </a:endParaRPr>
                    </a:p>
                  </a:txBody>
                  <a:tcPr marL="83820" marR="73025" marT="0" marB="48260"/>
                </a:tc>
                <a:tc>
                  <a:txBody>
                    <a:bodyPr/>
                    <a:lstStyle/>
                    <a:p>
                      <a:pPr marL="654050">
                        <a:lnSpc>
                          <a:spcPct val="107000"/>
                        </a:lnSpc>
                        <a:spcAft>
                          <a:spcPts val="475"/>
                        </a:spcAft>
                      </a:pPr>
                      <a:r>
                        <a:rPr lang="ja-JP" sz="3200" b="1" kern="100" dirty="0">
                          <a:effectLst/>
                          <a:latin typeface="+mn-ea"/>
                          <a:ea typeface="+mn-ea"/>
                        </a:rPr>
                        <a:t>討論部⾨ </a:t>
                      </a:r>
                      <a:endParaRPr lang="ja-JP" sz="3200" b="1" kern="100" dirty="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1929348694"/>
                  </a:ext>
                </a:extLst>
              </a:tr>
              <a:tr h="600865">
                <a:tc>
                  <a:txBody>
                    <a:bodyPr/>
                    <a:lstStyle/>
                    <a:p>
                      <a:pPr marL="8890" marR="635" algn="ctr">
                        <a:lnSpc>
                          <a:spcPct val="107000"/>
                        </a:lnSpc>
                        <a:spcAft>
                          <a:spcPts val="475"/>
                        </a:spcAft>
                      </a:pPr>
                      <a:r>
                        <a:rPr lang="ja-JP" sz="2800" b="0" kern="100" dirty="0">
                          <a:effectLst/>
                          <a:latin typeface="+mn-ea"/>
                          <a:ea typeface="+mn-ea"/>
                        </a:rPr>
                        <a:t>電話番号</a:t>
                      </a:r>
                      <a:endParaRPr lang="ja-JP" sz="3200" b="0" kern="100" dirty="0">
                        <a:solidFill>
                          <a:srgbClr val="000000"/>
                        </a:solidFill>
                        <a:effectLst/>
                        <a:latin typeface="+mn-ea"/>
                        <a:ea typeface="+mn-ea"/>
                        <a:cs typeface="Yu Gothic UI" panose="020B0500000000000000" pitchFamily="50" charset="-128"/>
                      </a:endParaRPr>
                    </a:p>
                  </a:txBody>
                  <a:tcPr marL="83820" marR="73025" marT="0" marB="48260" anchor="b"/>
                </a:tc>
                <a:tc>
                  <a:txBody>
                    <a:bodyPr/>
                    <a:lstStyle/>
                    <a:p>
                      <a:pPr marL="8890">
                        <a:lnSpc>
                          <a:spcPct val="107000"/>
                        </a:lnSpc>
                        <a:spcAft>
                          <a:spcPts val="475"/>
                        </a:spcAft>
                      </a:pPr>
                      <a:r>
                        <a:rPr lang="ja-JP" sz="3200" kern="100" dirty="0">
                          <a:effectLst/>
                          <a:latin typeface="+mn-ea"/>
                          <a:ea typeface="+mn-ea"/>
                        </a:rPr>
                        <a:t>080-5865-2572</a:t>
                      </a:r>
                      <a:endParaRPr lang="ja-JP" sz="3200" kern="100" dirty="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249798137"/>
                  </a:ext>
                </a:extLst>
              </a:tr>
              <a:tr h="532289">
                <a:tc>
                  <a:txBody>
                    <a:bodyPr/>
                    <a:lstStyle/>
                    <a:p>
                      <a:pPr marL="635" algn="ctr">
                        <a:lnSpc>
                          <a:spcPct val="107000"/>
                        </a:lnSpc>
                        <a:spcAft>
                          <a:spcPts val="475"/>
                        </a:spcAft>
                      </a:pPr>
                      <a:r>
                        <a:rPr lang="ja-JP" sz="2800" b="0" kern="100" dirty="0">
                          <a:effectLst/>
                          <a:latin typeface="+mn-ea"/>
                          <a:ea typeface="+mn-ea"/>
                        </a:rPr>
                        <a:t>メールアドレス</a:t>
                      </a:r>
                      <a:endParaRPr lang="ja-JP" sz="3200" b="0" kern="100" dirty="0">
                        <a:solidFill>
                          <a:srgbClr val="000000"/>
                        </a:solidFill>
                        <a:effectLst/>
                        <a:latin typeface="+mn-ea"/>
                        <a:ea typeface="+mn-ea"/>
                        <a:cs typeface="Yu Gothic UI" panose="020B0500000000000000" pitchFamily="50" charset="-128"/>
                      </a:endParaRPr>
                    </a:p>
                  </a:txBody>
                  <a:tcPr marL="83820" marR="73025" marT="0" marB="48260" anchor="b"/>
                </a:tc>
                <a:tc>
                  <a:txBody>
                    <a:bodyPr/>
                    <a:lstStyle/>
                    <a:p>
                      <a:pPr marL="8890">
                        <a:lnSpc>
                          <a:spcPct val="107000"/>
                        </a:lnSpc>
                        <a:spcAft>
                          <a:spcPts val="475"/>
                        </a:spcAft>
                      </a:pPr>
                      <a:r>
                        <a:rPr lang="ja-JP" sz="2800" u="sng" kern="100" dirty="0">
                          <a:effectLst/>
                          <a:latin typeface="+mn-ea"/>
                          <a:ea typeface="+mn-ea"/>
                          <a:hlinkClick r:id="rId4"/>
                        </a:rPr>
                        <a:t>inner2023.kanto.touron@gmail.com</a:t>
                      </a:r>
                      <a:endParaRPr lang="ja-JP" sz="3200" kern="100" dirty="0">
                        <a:solidFill>
                          <a:srgbClr val="000000"/>
                        </a:solidFill>
                        <a:effectLst/>
                        <a:latin typeface="+mn-ea"/>
                        <a:ea typeface="+mn-ea"/>
                        <a:cs typeface="Yu Gothic UI" panose="020B0500000000000000" pitchFamily="50" charset="-128"/>
                      </a:endParaRPr>
                    </a:p>
                  </a:txBody>
                  <a:tcPr marL="83820" marR="73025" marT="0" marB="48260" anchor="b"/>
                </a:tc>
                <a:extLst>
                  <a:ext uri="{0D108BD9-81ED-4DB2-BD59-A6C34878D82A}">
                    <a16:rowId xmlns:a16="http://schemas.microsoft.com/office/drawing/2014/main" val="1819714471"/>
                  </a:ext>
                </a:extLst>
              </a:tr>
            </a:tbl>
          </a:graphicData>
        </a:graphic>
      </p:graphicFrame>
      <p:sp>
        <p:nvSpPr>
          <p:cNvPr id="3" name="Rectangle 1">
            <a:extLst>
              <a:ext uri="{FF2B5EF4-FFF2-40B4-BE49-F238E27FC236}">
                <a16:creationId xmlns:a16="http://schemas.microsoft.com/office/drawing/2014/main" id="{5058A4FF-9523-69B7-56BA-BFEDE9A46FA6}"/>
              </a:ext>
            </a:extLst>
          </p:cNvPr>
          <p:cNvSpPr>
            <a:spLocks noChangeArrowheads="1"/>
          </p:cNvSpPr>
          <p:nvPr/>
        </p:nvSpPr>
        <p:spPr bwMode="auto">
          <a:xfrm>
            <a:off x="4325489" y="368710"/>
            <a:ext cx="3795900" cy="567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 tIns="45720" rIns="26979" bIns="28566" numCol="1" anchor="ctr" anchorCtr="0" compatLnSpc="1">
            <a:prstTxWarp prst="textNoShape">
              <a:avLst/>
            </a:prstTxWarp>
            <a:spAutoFit/>
          </a:bodyPr>
          <a:lstStyle>
            <a:lvl1pPr indent="635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u"/>
              <a:tabLst/>
            </a:pPr>
            <a:r>
              <a:rPr kumimoji="0" lang="ja-JP" altLang="ja-JP" sz="3200" b="1" i="0" u="sng" strike="noStrike" cap="none" normalizeH="0" baseline="0" dirty="0">
                <a:ln>
                  <a:noFill/>
                </a:ln>
                <a:effectLst/>
                <a:latin typeface="+mn-ea"/>
                <a:cs typeface="Yu Gothic UI" panose="020B0500000000000000" pitchFamily="50" charset="-128"/>
              </a:rPr>
              <a:t>連絡先について</a:t>
            </a:r>
            <a:r>
              <a:rPr kumimoji="0" lang="ja-JP" altLang="en-US" sz="3200" b="1" i="0" u="sng" strike="noStrike" cap="none" normalizeH="0" baseline="0" dirty="0">
                <a:ln>
                  <a:noFill/>
                </a:ln>
                <a:effectLst/>
                <a:latin typeface="+mn-ea"/>
                <a:cs typeface="Yu Gothic UI" panose="020B0500000000000000" pitchFamily="50" charset="-128"/>
              </a:rPr>
              <a:t>  </a:t>
            </a:r>
          </a:p>
        </p:txBody>
      </p:sp>
    </p:spTree>
    <p:extLst>
      <p:ext uri="{BB962C8B-B14F-4D97-AF65-F5344CB8AC3E}">
        <p14:creationId xmlns:p14="http://schemas.microsoft.com/office/powerpoint/2010/main" val="2270280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縞模様</Template>
  <TotalTime>16</TotalTime>
  <Words>358</Words>
  <Application>Microsoft Office PowerPoint</Application>
  <PresentationFormat>ワイド画面</PresentationFormat>
  <Paragraphs>36</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ＭＳ ゴシック</vt:lpstr>
      <vt:lpstr>Corbel</vt:lpstr>
      <vt:lpstr>Wingdings</vt:lpstr>
      <vt:lpstr>縞模様</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諏訪 里梨愛</dc:creator>
  <cp:lastModifiedBy>諏訪 里梨愛</cp:lastModifiedBy>
  <cp:revision>2</cp:revision>
  <dcterms:created xsi:type="dcterms:W3CDTF">2023-05-14T03:19:40Z</dcterms:created>
  <dcterms:modified xsi:type="dcterms:W3CDTF">2023-05-14T03:36:38Z</dcterms:modified>
</cp:coreProperties>
</file>