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6FC593-C91A-9221-2D0C-A29741616ED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61577CE-1D86-5FFD-9B2F-BA2AE6698E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2ECB009-F726-237A-1055-801F9526BF85}"/>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5" name="フッター プレースホルダー 4">
            <a:extLst>
              <a:ext uri="{FF2B5EF4-FFF2-40B4-BE49-F238E27FC236}">
                <a16:creationId xmlns:a16="http://schemas.microsoft.com/office/drawing/2014/main" id="{ED1FB936-91FB-2108-012F-4468F5BA50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8CC1B2-228B-B68A-ACE5-84AB1AD1F509}"/>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3350939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609912-12B6-B4DB-9BC4-E34B8564709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D14582A-4045-9F38-EF6D-101E5B662145}"/>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6C8C8BE-8F18-435F-6784-2E3AAEABD401}"/>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5" name="フッター プレースホルダー 4">
            <a:extLst>
              <a:ext uri="{FF2B5EF4-FFF2-40B4-BE49-F238E27FC236}">
                <a16:creationId xmlns:a16="http://schemas.microsoft.com/office/drawing/2014/main" id="{55C2C853-C61A-E36B-8AE6-3647520B0F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BF25030-A2A3-5B29-D68A-05FE4FCF2327}"/>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749588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161C364-DBCA-8C06-C152-17E6EDF51C9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5FFC225-C324-BB40-B64E-80B8461A391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3BC3D50-1E21-6DCC-7B76-B9638B45CD2B}"/>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5" name="フッター プレースホルダー 4">
            <a:extLst>
              <a:ext uri="{FF2B5EF4-FFF2-40B4-BE49-F238E27FC236}">
                <a16:creationId xmlns:a16="http://schemas.microsoft.com/office/drawing/2014/main" id="{8FA5546A-EDA9-A811-3134-F25B6518756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5939AD6-D523-FC38-0240-FC9C1A460CB8}"/>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30555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25137A-E4BB-6D64-D1DC-EDC034A6497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028619-6EEE-D3E8-5EB0-F12487F7907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23AD1F1-067B-799F-46C6-651AB8F924D4}"/>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5" name="フッター プレースホルダー 4">
            <a:extLst>
              <a:ext uri="{FF2B5EF4-FFF2-40B4-BE49-F238E27FC236}">
                <a16:creationId xmlns:a16="http://schemas.microsoft.com/office/drawing/2014/main" id="{9107B00A-F058-48E0-7CD6-F8C875526F9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2F7E70-AED9-2689-5A09-2D60128D2F58}"/>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522606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5ADDE2-4007-0DE6-C387-78FE9831612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214CE05-4F2B-2A1B-A815-F480B1B16E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086C571-3983-60EA-7148-E8B3576A9135}"/>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5" name="フッター プレースホルダー 4">
            <a:extLst>
              <a:ext uri="{FF2B5EF4-FFF2-40B4-BE49-F238E27FC236}">
                <a16:creationId xmlns:a16="http://schemas.microsoft.com/office/drawing/2014/main" id="{CDDA8825-DA6B-3434-6CAD-A2E6E79E7CB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C5FC92C-3F19-C270-332C-15300A4AEDE9}"/>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387652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FB9D72-B251-9B4B-0712-C31565EFE07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EB89151-2750-F6BF-5447-9E6CF965E9C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3B36630-DD65-53A8-92FF-E31ADB4CCBA5}"/>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C2674EDF-60C2-011A-2F79-4E7F42592120}"/>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6" name="フッター プレースホルダー 5">
            <a:extLst>
              <a:ext uri="{FF2B5EF4-FFF2-40B4-BE49-F238E27FC236}">
                <a16:creationId xmlns:a16="http://schemas.microsoft.com/office/drawing/2014/main" id="{D442B2E2-0CE3-A19F-A0CB-BE1639E3E21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78D8896-824C-4A24-FF6E-BE41A8E089FB}"/>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1080025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B94920-3CC2-D3A3-B1D4-27DE229A6FE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701338D-DB84-CC8D-43D5-47D3C9B382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19CEA3A-8C65-8BC5-02AF-2710E3C629F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36FF5B9-7502-EE6C-A4EF-C7969A6E4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95A9D4F-8582-69FE-0166-4CA51D67593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6DA0479-A09F-7693-200D-6A72FCE2BF8D}"/>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8" name="フッター プレースホルダー 7">
            <a:extLst>
              <a:ext uri="{FF2B5EF4-FFF2-40B4-BE49-F238E27FC236}">
                <a16:creationId xmlns:a16="http://schemas.microsoft.com/office/drawing/2014/main" id="{5D6F8E52-9F86-4F0F-DC76-5F92B2E00FA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0EF2B313-2A29-296B-49D5-16F66EB6672B}"/>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2124038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421616-C76D-04FB-9F35-3A1EA521372E}"/>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E6B2AAD-184C-6226-8762-ED3CF80939DD}"/>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4" name="フッター プレースホルダー 3">
            <a:extLst>
              <a:ext uri="{FF2B5EF4-FFF2-40B4-BE49-F238E27FC236}">
                <a16:creationId xmlns:a16="http://schemas.microsoft.com/office/drawing/2014/main" id="{4FB42279-CC75-7A5D-E6E3-654BCD9E919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F912383-27C0-362E-CAF7-EB9D73D5C329}"/>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69466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94D69AB-F38B-5899-77A8-C6E73FCE3AAB}"/>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3" name="フッター プレースホルダー 2">
            <a:extLst>
              <a:ext uri="{FF2B5EF4-FFF2-40B4-BE49-F238E27FC236}">
                <a16:creationId xmlns:a16="http://schemas.microsoft.com/office/drawing/2014/main" id="{05859678-17AC-64BD-674E-FECE6A3A5EF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9FC4786-800A-41D8-E4AF-956EA1E75F07}"/>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3077017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BED423-BD16-0D8E-9740-45F683CF3F2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6B856C9-6BAB-8314-5F5C-08E6001DF6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A69DC584-23DD-D317-2E6E-559F7B0481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B9704F9-DE62-5BA4-6C87-AA6D6D5A0245}"/>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6" name="フッター プレースホルダー 5">
            <a:extLst>
              <a:ext uri="{FF2B5EF4-FFF2-40B4-BE49-F238E27FC236}">
                <a16:creationId xmlns:a16="http://schemas.microsoft.com/office/drawing/2014/main" id="{D9298EB6-7209-45D1-4969-C9FD91FA1EE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91A25BE-5858-7777-F524-DBD4B9829392}"/>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1667021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443FF5-6AEB-E29D-147E-975CC494E25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DA147EE-3E13-7975-865B-1A703DB2A3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AD099A6-3795-23BB-61EF-9CD4E2BE92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72EDE8E-9692-ADB5-9DF0-CC5A50A74009}"/>
              </a:ext>
            </a:extLst>
          </p:cNvPr>
          <p:cNvSpPr>
            <a:spLocks noGrp="1"/>
          </p:cNvSpPr>
          <p:nvPr>
            <p:ph type="dt" sz="half" idx="10"/>
          </p:nvPr>
        </p:nvSpPr>
        <p:spPr/>
        <p:txBody>
          <a:bodyPr/>
          <a:lstStyle/>
          <a:p>
            <a:fld id="{7638EA7C-7B08-43CF-8176-758CED989B1E}" type="datetimeFigureOut">
              <a:rPr kumimoji="1" lang="ja-JP" altLang="en-US" smtClean="0"/>
              <a:t>2023/5/11</a:t>
            </a:fld>
            <a:endParaRPr kumimoji="1" lang="ja-JP" altLang="en-US"/>
          </a:p>
        </p:txBody>
      </p:sp>
      <p:sp>
        <p:nvSpPr>
          <p:cNvPr id="6" name="フッター プレースホルダー 5">
            <a:extLst>
              <a:ext uri="{FF2B5EF4-FFF2-40B4-BE49-F238E27FC236}">
                <a16:creationId xmlns:a16="http://schemas.microsoft.com/office/drawing/2014/main" id="{D2CC82E8-0178-B086-02A7-51482947981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06AB851-302A-A6B0-D550-430721085FAF}"/>
              </a:ext>
            </a:extLst>
          </p:cNvPr>
          <p:cNvSpPr>
            <a:spLocks noGrp="1"/>
          </p:cNvSpPr>
          <p:nvPr>
            <p:ph type="sldNum" sz="quarter" idx="12"/>
          </p:nvPr>
        </p:nvSpPr>
        <p:spPr/>
        <p:txBody>
          <a:body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314236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EF6209F-70E9-C58B-513E-54843488F0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24911AA-A3C4-0802-93F7-909A7118C8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F4EFA7A-BCD1-1417-F3AB-B439E0AB0C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38EA7C-7B08-43CF-8176-758CED989B1E}" type="datetimeFigureOut">
              <a:rPr kumimoji="1" lang="ja-JP" altLang="en-US" smtClean="0"/>
              <a:t>2023/5/11</a:t>
            </a:fld>
            <a:endParaRPr kumimoji="1" lang="ja-JP" altLang="en-US"/>
          </a:p>
        </p:txBody>
      </p:sp>
      <p:sp>
        <p:nvSpPr>
          <p:cNvPr id="5" name="フッター プレースホルダー 4">
            <a:extLst>
              <a:ext uri="{FF2B5EF4-FFF2-40B4-BE49-F238E27FC236}">
                <a16:creationId xmlns:a16="http://schemas.microsoft.com/office/drawing/2014/main" id="{342F01BA-A217-6EDC-B662-AAC0F92FDB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AFCA816-47AF-74FB-1B96-972374FB4F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2A53F-1830-4EB1-84E7-0A2C4E5C2C94}" type="slidenum">
              <a:rPr kumimoji="1" lang="ja-JP" altLang="en-US" smtClean="0"/>
              <a:t>‹#›</a:t>
            </a:fld>
            <a:endParaRPr kumimoji="1" lang="ja-JP" altLang="en-US"/>
          </a:p>
        </p:txBody>
      </p:sp>
    </p:spTree>
    <p:extLst>
      <p:ext uri="{BB962C8B-B14F-4D97-AF65-F5344CB8AC3E}">
        <p14:creationId xmlns:p14="http://schemas.microsoft.com/office/powerpoint/2010/main" val="35444043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AB6F4F6-9516-E343-6E41-3FF0A3C2C2E8}"/>
              </a:ext>
            </a:extLst>
          </p:cNvPr>
          <p:cNvSpPr txBox="1"/>
          <p:nvPr/>
        </p:nvSpPr>
        <p:spPr>
          <a:xfrm>
            <a:off x="609600" y="2921168"/>
            <a:ext cx="10972800" cy="1015663"/>
          </a:xfrm>
          <a:prstGeom prst="rect">
            <a:avLst/>
          </a:prstGeom>
          <a:noFill/>
        </p:spPr>
        <p:txBody>
          <a:bodyPr wrap="square" rtlCol="0">
            <a:spAutoFit/>
          </a:bodyPr>
          <a:lstStyle/>
          <a:p>
            <a:pPr algn="ctr"/>
            <a:r>
              <a:rPr kumimoji="1" lang="ja-JP" altLang="en-US" sz="6000" b="1" dirty="0">
                <a:latin typeface="Meiryo UI" panose="020B0604030504040204" pitchFamily="50" charset="-128"/>
                <a:ea typeface="Meiryo UI" panose="020B0604030504040204" pitchFamily="50" charset="-128"/>
              </a:rPr>
              <a:t>プレゼン部門　振込方法について</a:t>
            </a:r>
          </a:p>
        </p:txBody>
      </p:sp>
    </p:spTree>
    <p:extLst>
      <p:ext uri="{BB962C8B-B14F-4D97-AF65-F5344CB8AC3E}">
        <p14:creationId xmlns:p14="http://schemas.microsoft.com/office/powerpoint/2010/main" val="3803873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D349ABB9-5630-B8E1-7D40-5A0F6D6305D6}"/>
              </a:ext>
            </a:extLst>
          </p:cNvPr>
          <p:cNvGrpSpPr/>
          <p:nvPr/>
        </p:nvGrpSpPr>
        <p:grpSpPr>
          <a:xfrm>
            <a:off x="-1" y="259573"/>
            <a:ext cx="6752493" cy="905551"/>
            <a:chOff x="-1" y="259573"/>
            <a:chExt cx="2982351" cy="905551"/>
          </a:xfrm>
        </p:grpSpPr>
        <p:sp>
          <p:nvSpPr>
            <p:cNvPr id="4" name="矢印: 五方向 3">
              <a:extLst>
                <a:ext uri="{FF2B5EF4-FFF2-40B4-BE49-F238E27FC236}">
                  <a16:creationId xmlns:a16="http://schemas.microsoft.com/office/drawing/2014/main" id="{4C69E6BE-BD14-04B4-A976-3CA8814E7669}"/>
                </a:ext>
              </a:extLst>
            </p:cNvPr>
            <p:cNvSpPr/>
            <p:nvPr/>
          </p:nvSpPr>
          <p:spPr>
            <a:xfrm>
              <a:off x="-1" y="259573"/>
              <a:ext cx="2982351" cy="905551"/>
            </a:xfrm>
            <a:prstGeom prst="homePlat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85000"/>
                    <a:lumOff val="15000"/>
                  </a:schemeClr>
                </a:solidFill>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2427513-EB4C-7458-3CA5-58AA23F41728}"/>
                </a:ext>
              </a:extLst>
            </p:cNvPr>
            <p:cNvSpPr txBox="1"/>
            <p:nvPr/>
          </p:nvSpPr>
          <p:spPr>
            <a:xfrm>
              <a:off x="-1" y="358405"/>
              <a:ext cx="2847606" cy="707886"/>
            </a:xfrm>
            <a:prstGeom prst="rect">
              <a:avLst/>
            </a:prstGeom>
            <a:noFill/>
          </p:spPr>
          <p:txBody>
            <a:bodyPr wrap="square" rtlCol="0">
              <a:spAutoFit/>
            </a:bodyPr>
            <a:lstStyle/>
            <a:p>
              <a:pPr algn="ctr"/>
              <a:r>
                <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rPr>
                <a:t>1. </a:t>
              </a:r>
              <a:r>
                <a:rPr kumimoji="1" lang="ja-JP" altLang="en-US" sz="4000" b="1" dirty="0">
                  <a:solidFill>
                    <a:schemeClr val="tx1">
                      <a:lumMod val="85000"/>
                      <a:lumOff val="15000"/>
                    </a:schemeClr>
                  </a:solidFill>
                  <a:latin typeface="Meiryo UI" panose="020B0604030504040204" pitchFamily="50" charset="-128"/>
                  <a:ea typeface="Meiryo UI" panose="020B0604030504040204" pitchFamily="50" charset="-128"/>
                </a:rPr>
                <a:t>参加申込方法について</a:t>
              </a:r>
            </a:p>
          </p:txBody>
        </p:sp>
      </p:grpSp>
      <p:sp>
        <p:nvSpPr>
          <p:cNvPr id="6" name="テキスト ボックス 5">
            <a:extLst>
              <a:ext uri="{FF2B5EF4-FFF2-40B4-BE49-F238E27FC236}">
                <a16:creationId xmlns:a16="http://schemas.microsoft.com/office/drawing/2014/main" id="{338E1254-B190-FA51-E4B2-381C283C2BCF}"/>
              </a:ext>
            </a:extLst>
          </p:cNvPr>
          <p:cNvSpPr txBox="1"/>
          <p:nvPr/>
        </p:nvSpPr>
        <p:spPr>
          <a:xfrm>
            <a:off x="734450" y="1205397"/>
            <a:ext cx="10723100" cy="5140959"/>
          </a:xfrm>
          <a:prstGeom prst="rect">
            <a:avLst/>
          </a:prstGeom>
          <a:noFill/>
        </p:spPr>
        <p:txBody>
          <a:bodyPr wrap="square">
            <a:spAutoFit/>
          </a:bodyPr>
          <a:lstStyle/>
          <a:p>
            <a:pPr marL="342900" indent="-342900">
              <a:lnSpc>
                <a:spcPct val="150000"/>
              </a:lnSpc>
              <a:buFont typeface="Wingdings" panose="05000000000000000000" pitchFamily="2" charset="2"/>
              <a:buChar char="n"/>
            </a:pPr>
            <a:r>
              <a:rPr kumimoji="1" lang="ja-JP" altLang="en-US" sz="2400" b="1" dirty="0">
                <a:solidFill>
                  <a:schemeClr val="tx1">
                    <a:lumMod val="85000"/>
                    <a:lumOff val="15000"/>
                  </a:schemeClr>
                </a:solidFill>
                <a:latin typeface="Meiryo UI" panose="020B0604030504040204" pitchFamily="50" charset="-128"/>
                <a:ea typeface="Meiryo UI" panose="020B0604030504040204" pitchFamily="50" charset="-128"/>
              </a:rPr>
              <a:t>申込期間</a:t>
            </a:r>
            <a:endParaRPr kumimoji="1" lang="en-US" altLang="ja-JP" sz="2400" b="1" dirty="0">
              <a:solidFill>
                <a:schemeClr val="tx1">
                  <a:lumMod val="85000"/>
                  <a:lumOff val="15000"/>
                </a:schemeClr>
              </a:solidFill>
              <a:latin typeface="Meiryo UI" panose="020B0604030504040204" pitchFamily="50" charset="-128"/>
              <a:ea typeface="Meiryo UI" panose="020B0604030504040204" pitchFamily="50" charset="-128"/>
            </a:endParaRPr>
          </a:p>
          <a:p>
            <a:pPr>
              <a:lnSpc>
                <a:spcPct val="150000"/>
              </a:lnSpc>
            </a:pPr>
            <a:r>
              <a:rPr kumimoji="1" lang="ja-JP" altLang="en-US" sz="1800" b="1" dirty="0">
                <a:solidFill>
                  <a:schemeClr val="tx1">
                    <a:lumMod val="85000"/>
                    <a:lumOff val="15000"/>
                  </a:schemeClr>
                </a:solidFill>
                <a:latin typeface="Meiryo UI" panose="020B0604030504040204" pitchFamily="50" charset="-128"/>
                <a:ea typeface="Meiryo UI" panose="020B0604030504040204" pitchFamily="50" charset="-128"/>
              </a:rPr>
              <a:t>　</a:t>
            </a:r>
            <a:r>
              <a:rPr kumimoji="1" lang="ja-JP" altLang="en-US" sz="1900" b="1" dirty="0">
                <a:solidFill>
                  <a:schemeClr val="tx1">
                    <a:lumMod val="85000"/>
                    <a:lumOff val="15000"/>
                  </a:schemeClr>
                </a:solidFill>
                <a:latin typeface="Meiryo UI" panose="020B0604030504040204" pitchFamily="50" charset="-128"/>
                <a:ea typeface="Meiryo UI" panose="020B0604030504040204" pitchFamily="50" charset="-128"/>
              </a:rPr>
              <a:t>　</a:t>
            </a:r>
            <a:r>
              <a:rPr kumimoji="1" lang="en-US" altLang="ja-JP" sz="2000" b="1" u="sng" dirty="0">
                <a:solidFill>
                  <a:schemeClr val="tx1">
                    <a:lumMod val="85000"/>
                    <a:lumOff val="15000"/>
                  </a:schemeClr>
                </a:solidFill>
                <a:latin typeface="Meiryo UI" panose="020B0604030504040204" pitchFamily="50" charset="-128"/>
                <a:ea typeface="Meiryo UI" panose="020B0604030504040204" pitchFamily="50" charset="-128"/>
              </a:rPr>
              <a:t>4</a:t>
            </a:r>
            <a:r>
              <a:rPr kumimoji="1" lang="ja-JP" altLang="en-US" sz="2000" b="1" u="sng" dirty="0">
                <a:solidFill>
                  <a:schemeClr val="tx1">
                    <a:lumMod val="85000"/>
                    <a:lumOff val="15000"/>
                  </a:schemeClr>
                </a:solidFill>
                <a:latin typeface="Meiryo UI" panose="020B0604030504040204" pitchFamily="50" charset="-128"/>
                <a:ea typeface="Meiryo UI" panose="020B0604030504040204" pitchFamily="50" charset="-128"/>
              </a:rPr>
              <a:t>月</a:t>
            </a:r>
            <a:r>
              <a:rPr kumimoji="1" lang="en-US" altLang="ja-JP" sz="2000" b="1" u="sng" dirty="0">
                <a:solidFill>
                  <a:schemeClr val="tx1">
                    <a:lumMod val="85000"/>
                    <a:lumOff val="15000"/>
                  </a:schemeClr>
                </a:solidFill>
                <a:latin typeface="Meiryo UI" panose="020B0604030504040204" pitchFamily="50" charset="-128"/>
                <a:ea typeface="Meiryo UI" panose="020B0604030504040204" pitchFamily="50" charset="-128"/>
              </a:rPr>
              <a:t>24</a:t>
            </a:r>
            <a:r>
              <a:rPr kumimoji="1" lang="ja-JP" altLang="en-US" sz="2000" b="1" u="sng" dirty="0">
                <a:solidFill>
                  <a:schemeClr val="tx1">
                    <a:lumMod val="85000"/>
                    <a:lumOff val="15000"/>
                  </a:schemeClr>
                </a:solidFill>
                <a:latin typeface="Meiryo UI" panose="020B0604030504040204" pitchFamily="50" charset="-128"/>
                <a:ea typeface="Meiryo UI" panose="020B0604030504040204" pitchFamily="50" charset="-128"/>
              </a:rPr>
              <a:t>日</a:t>
            </a:r>
            <a:r>
              <a:rPr kumimoji="1" lang="en-US" altLang="ja-JP" sz="2000" b="1" u="sng" dirty="0">
                <a:solidFill>
                  <a:schemeClr val="tx1">
                    <a:lumMod val="85000"/>
                    <a:lumOff val="15000"/>
                  </a:schemeClr>
                </a:solidFill>
                <a:latin typeface="Meiryo UI" panose="020B0604030504040204" pitchFamily="50" charset="-128"/>
                <a:ea typeface="Meiryo UI" panose="020B0604030504040204" pitchFamily="50" charset="-128"/>
              </a:rPr>
              <a:t>(</a:t>
            </a:r>
            <a:r>
              <a:rPr kumimoji="1" lang="ja-JP" altLang="en-US" sz="2000" b="1" u="sng" dirty="0">
                <a:solidFill>
                  <a:schemeClr val="tx1">
                    <a:lumMod val="85000"/>
                    <a:lumOff val="15000"/>
                  </a:schemeClr>
                </a:solidFill>
                <a:latin typeface="Meiryo UI" panose="020B0604030504040204" pitchFamily="50" charset="-128"/>
                <a:ea typeface="Meiryo UI" panose="020B0604030504040204" pitchFamily="50" charset="-128"/>
              </a:rPr>
              <a:t>月</a:t>
            </a:r>
            <a:r>
              <a:rPr kumimoji="1" lang="en-US" altLang="ja-JP" sz="2000" b="1" u="sng" dirty="0">
                <a:solidFill>
                  <a:schemeClr val="tx1">
                    <a:lumMod val="85000"/>
                    <a:lumOff val="15000"/>
                  </a:schemeClr>
                </a:solidFill>
                <a:latin typeface="Meiryo UI" panose="020B0604030504040204" pitchFamily="50" charset="-128"/>
                <a:ea typeface="Meiryo UI" panose="020B0604030504040204" pitchFamily="50" charset="-128"/>
              </a:rPr>
              <a:t>)</a:t>
            </a:r>
            <a:r>
              <a:rPr kumimoji="1" lang="ja-JP" altLang="en-US" sz="2000" b="1" u="sng" dirty="0">
                <a:solidFill>
                  <a:schemeClr val="tx1">
                    <a:lumMod val="85000"/>
                    <a:lumOff val="15000"/>
                  </a:schemeClr>
                </a:solidFill>
                <a:latin typeface="Meiryo UI" panose="020B0604030504040204" pitchFamily="50" charset="-128"/>
                <a:ea typeface="Meiryo UI" panose="020B0604030504040204" pitchFamily="50" charset="-128"/>
              </a:rPr>
              <a:t>～</a:t>
            </a:r>
            <a:r>
              <a:rPr kumimoji="1" lang="en-US" altLang="ja-JP" sz="2000" b="1" u="sng" dirty="0">
                <a:solidFill>
                  <a:schemeClr val="tx1">
                    <a:lumMod val="85000"/>
                    <a:lumOff val="15000"/>
                  </a:schemeClr>
                </a:solidFill>
                <a:latin typeface="Meiryo UI" panose="020B0604030504040204" pitchFamily="50" charset="-128"/>
                <a:ea typeface="Meiryo UI" panose="020B0604030504040204" pitchFamily="50" charset="-128"/>
              </a:rPr>
              <a:t>6</a:t>
            </a:r>
            <a:r>
              <a:rPr kumimoji="1" lang="ja-JP" altLang="en-US" sz="2000" b="1" u="sng" dirty="0">
                <a:solidFill>
                  <a:schemeClr val="tx1">
                    <a:lumMod val="85000"/>
                    <a:lumOff val="15000"/>
                  </a:schemeClr>
                </a:solidFill>
                <a:latin typeface="Meiryo UI" panose="020B0604030504040204" pitchFamily="50" charset="-128"/>
                <a:ea typeface="Meiryo UI" panose="020B0604030504040204" pitchFamily="50" charset="-128"/>
              </a:rPr>
              <a:t>月</a:t>
            </a:r>
            <a:r>
              <a:rPr kumimoji="1" lang="en-US" altLang="ja-JP" sz="2000" b="1" u="sng" dirty="0">
                <a:solidFill>
                  <a:schemeClr val="tx1">
                    <a:lumMod val="85000"/>
                    <a:lumOff val="15000"/>
                  </a:schemeClr>
                </a:solidFill>
                <a:latin typeface="Meiryo UI" panose="020B0604030504040204" pitchFamily="50" charset="-128"/>
                <a:ea typeface="Meiryo UI" panose="020B0604030504040204" pitchFamily="50" charset="-128"/>
              </a:rPr>
              <a:t>16</a:t>
            </a:r>
            <a:r>
              <a:rPr kumimoji="1" lang="ja-JP" altLang="en-US" sz="2000" b="1" u="sng" dirty="0">
                <a:solidFill>
                  <a:schemeClr val="tx1">
                    <a:lumMod val="85000"/>
                    <a:lumOff val="15000"/>
                  </a:schemeClr>
                </a:solidFill>
                <a:latin typeface="Meiryo UI" panose="020B0604030504040204" pitchFamily="50" charset="-128"/>
                <a:ea typeface="Meiryo UI" panose="020B0604030504040204" pitchFamily="50" charset="-128"/>
              </a:rPr>
              <a:t>日</a:t>
            </a:r>
            <a:r>
              <a:rPr kumimoji="1" lang="en-US" altLang="ja-JP" sz="2000" b="1" u="sng" dirty="0">
                <a:solidFill>
                  <a:schemeClr val="tx1">
                    <a:lumMod val="85000"/>
                    <a:lumOff val="15000"/>
                  </a:schemeClr>
                </a:solidFill>
                <a:latin typeface="Meiryo UI" panose="020B0604030504040204" pitchFamily="50" charset="-128"/>
                <a:ea typeface="Meiryo UI" panose="020B0604030504040204" pitchFamily="50" charset="-128"/>
              </a:rPr>
              <a:t>(</a:t>
            </a:r>
            <a:r>
              <a:rPr kumimoji="1" lang="ja-JP" altLang="en-US" sz="2000" b="1" u="sng" dirty="0">
                <a:solidFill>
                  <a:schemeClr val="tx1">
                    <a:lumMod val="85000"/>
                    <a:lumOff val="15000"/>
                  </a:schemeClr>
                </a:solidFill>
                <a:latin typeface="Meiryo UI" panose="020B0604030504040204" pitchFamily="50" charset="-128"/>
                <a:ea typeface="Meiryo UI" panose="020B0604030504040204" pitchFamily="50" charset="-128"/>
              </a:rPr>
              <a:t>金</a:t>
            </a:r>
            <a:r>
              <a:rPr kumimoji="1" lang="en-US" altLang="ja-JP" sz="2000" b="1" u="sng" dirty="0">
                <a:solidFill>
                  <a:schemeClr val="tx1">
                    <a:lumMod val="85000"/>
                    <a:lumOff val="15000"/>
                  </a:schemeClr>
                </a:solidFill>
                <a:latin typeface="Meiryo UI" panose="020B0604030504040204" pitchFamily="50" charset="-128"/>
                <a:ea typeface="Meiryo UI" panose="020B0604030504040204" pitchFamily="50" charset="-128"/>
              </a:rPr>
              <a:t>)</a:t>
            </a:r>
          </a:p>
          <a:p>
            <a:pPr marL="21590" indent="133350">
              <a:lnSpc>
                <a:spcPct val="111000"/>
              </a:lnSpc>
              <a:spcAft>
                <a:spcPts val="25"/>
              </a:spcAft>
            </a:pPr>
            <a:r>
              <a:rPr kumimoji="1" lang="ja-JP" altLang="en-US" sz="1900" b="1" dirty="0">
                <a:solidFill>
                  <a:schemeClr val="tx1">
                    <a:lumMod val="85000"/>
                    <a:lumOff val="15000"/>
                  </a:schemeClr>
                </a:solidFill>
                <a:latin typeface="Meiryo UI" panose="020B0604030504040204" pitchFamily="50" charset="-128"/>
                <a:ea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インナー大会</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HP</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900" u="sng" dirty="0">
                <a:solidFill>
                  <a:srgbClr val="2998E3"/>
                </a:solidFill>
                <a:latin typeface="Meiryo UI" panose="020B0604030504040204" pitchFamily="50" charset="-128"/>
                <a:ea typeface="Meiryo UI" panose="020B0604030504040204" pitchFamily="50" charset="-128"/>
                <a:cs typeface="Meiryo UI" panose="020B0604030504040204" pitchFamily="50" charset="-128"/>
              </a:rPr>
              <a:t>https://www.inner-kanto.com/</a:t>
            </a:r>
            <a:r>
              <a:rPr lang="ja-JP" altLang="en-US" sz="1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に記載されている</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Google</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フォームより必要事項</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 indent="133350">
              <a:lnSpc>
                <a:spcPct val="111000"/>
              </a:lnSpc>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を全て入力の上、</a:t>
            </a:r>
            <a:r>
              <a:rPr lang="ja-JP" altLang="ja-JP" sz="24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チーム単位で</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エントリーを行ってください。</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21590" indent="133350">
              <a:lnSpc>
                <a:spcPct val="111000"/>
              </a:lnSpc>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申込期間を過ぎますと、受付を締め切らせていただくのでご注意ください。</a:t>
            </a:r>
            <a:endParaRPr lang="en-US" altLang="ja-JP"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21590" indent="133350">
              <a:lnSpc>
                <a:spcPct val="111000"/>
              </a:lnSpc>
              <a:spcAft>
                <a:spcPts val="25"/>
              </a:spcAft>
            </a:pPr>
            <a:endParaRPr lang="en-US" altLang="ja-JP" sz="1900" dirty="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endParaRPr>
          </a:p>
          <a:p>
            <a:pPr marL="364490" indent="-342900">
              <a:lnSpc>
                <a:spcPct val="111000"/>
              </a:lnSpc>
              <a:spcAft>
                <a:spcPts val="25"/>
              </a:spcAft>
              <a:buFont typeface="Wingdings" panose="05000000000000000000" pitchFamily="2" charset="2"/>
              <a:buChar char="n"/>
            </a:pPr>
            <a:r>
              <a:rPr kumimoji="1" lang="ja-JP" altLang="en-US" sz="2400" b="1" dirty="0">
                <a:solidFill>
                  <a:schemeClr val="tx1">
                    <a:lumMod val="85000"/>
                    <a:lumOff val="15000"/>
                  </a:schemeClr>
                </a:solidFill>
                <a:latin typeface="Meiryo UI" panose="020B0604030504040204" pitchFamily="50" charset="-128"/>
                <a:ea typeface="Meiryo UI" panose="020B0604030504040204" pitchFamily="50" charset="-128"/>
              </a:rPr>
              <a:t>申込完了メールについて</a:t>
            </a:r>
            <a:endParaRPr kumimoji="1" lang="en-US" altLang="ja-JP" sz="2400" b="1" dirty="0">
              <a:solidFill>
                <a:schemeClr val="tx1">
                  <a:lumMod val="85000"/>
                  <a:lumOff val="15000"/>
                </a:schemeClr>
              </a:solidFill>
              <a:latin typeface="Meiryo UI" panose="020B0604030504040204" pitchFamily="50" charset="-128"/>
              <a:ea typeface="Meiryo UI" panose="020B0604030504040204" pitchFamily="50" charset="-128"/>
            </a:endParaRPr>
          </a:p>
          <a:p>
            <a:pPr marL="146050" indent="-6350" algn="just">
              <a:lnSpc>
                <a:spcPct val="111000"/>
              </a:lnSpc>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申し込みが</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完了しますと</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Google</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フォームより、エントリー受付の自動返信メールが、申込者（代表者）宛に</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46050" indent="-6350" algn="just">
              <a:lnSpc>
                <a:spcPct val="111000"/>
              </a:lnSpc>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送信されます。</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46050" indent="-6350" algn="just">
              <a:lnSpc>
                <a:spcPct val="111000"/>
              </a:lnSpc>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そちらをご確認の上、</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12</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16</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ページにございます（支払期限、支払金額、振込口座、請求番号）に従っ</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46050" indent="-6350" algn="just">
              <a:lnSpc>
                <a:spcPct val="111000"/>
              </a:lnSpc>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て、指定口座へのご入金を</a:t>
            </a:r>
            <a:r>
              <a:rPr lang="en-US"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en-US"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16</a:t>
            </a:r>
            <a:r>
              <a:rPr lang="ja-JP" altLang="en-US"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日</a:t>
            </a:r>
            <a:r>
              <a:rPr lang="en-US"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金</a:t>
            </a:r>
            <a:r>
              <a:rPr lang="en-US"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まで</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にお済ませください。</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21590" indent="-6350">
              <a:lnSpc>
                <a:spcPct val="111000"/>
              </a:lnSpc>
              <a:spcAft>
                <a:spcPts val="25"/>
              </a:spcAft>
            </a:pP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46050" indent="152400" algn="ctr">
              <a:lnSpc>
                <a:spcPct val="111000"/>
              </a:lnSpc>
              <a:spcAft>
                <a:spcPts val="25"/>
              </a:spcAft>
            </a:pPr>
            <a:r>
              <a:rPr lang="ja-JP"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※この時点ではまだ申込は完了していません。入金確認をもって申込完了となります。</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46050" indent="152400" algn="ctr">
              <a:lnSpc>
                <a:spcPct val="111000"/>
              </a:lnSpc>
              <a:spcAft>
                <a:spcPts val="25"/>
              </a:spcAft>
            </a:pPr>
            <a:r>
              <a:rPr lang="ja-JP"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お支払い方法については、次ページをご覧ください。</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p:txBody>
      </p:sp>
    </p:spTree>
    <p:extLst>
      <p:ext uri="{BB962C8B-B14F-4D97-AF65-F5344CB8AC3E}">
        <p14:creationId xmlns:p14="http://schemas.microsoft.com/office/powerpoint/2010/main" val="1604003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D349ABB9-5630-B8E1-7D40-5A0F6D6305D6}"/>
              </a:ext>
            </a:extLst>
          </p:cNvPr>
          <p:cNvGrpSpPr/>
          <p:nvPr/>
        </p:nvGrpSpPr>
        <p:grpSpPr>
          <a:xfrm>
            <a:off x="-1" y="259573"/>
            <a:ext cx="7371472" cy="905551"/>
            <a:chOff x="-1" y="259573"/>
            <a:chExt cx="2982351" cy="905551"/>
          </a:xfrm>
        </p:grpSpPr>
        <p:sp>
          <p:nvSpPr>
            <p:cNvPr id="4" name="矢印: 五方向 3">
              <a:extLst>
                <a:ext uri="{FF2B5EF4-FFF2-40B4-BE49-F238E27FC236}">
                  <a16:creationId xmlns:a16="http://schemas.microsoft.com/office/drawing/2014/main" id="{4C69E6BE-BD14-04B4-A976-3CA8814E7669}"/>
                </a:ext>
              </a:extLst>
            </p:cNvPr>
            <p:cNvSpPr/>
            <p:nvPr/>
          </p:nvSpPr>
          <p:spPr>
            <a:xfrm>
              <a:off x="-1" y="259573"/>
              <a:ext cx="2982351" cy="905551"/>
            </a:xfrm>
            <a:prstGeom prst="homePlat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2427513-EB4C-7458-3CA5-58AA23F41728}"/>
                </a:ext>
              </a:extLst>
            </p:cNvPr>
            <p:cNvSpPr txBox="1"/>
            <p:nvPr/>
          </p:nvSpPr>
          <p:spPr>
            <a:xfrm>
              <a:off x="-1" y="358405"/>
              <a:ext cx="2847606" cy="707886"/>
            </a:xfrm>
            <a:prstGeom prst="rect">
              <a:avLst/>
            </a:prstGeom>
            <a:noFill/>
          </p:spPr>
          <p:txBody>
            <a:bodyPr wrap="square" rtlCol="0">
              <a:spAutoFit/>
            </a:bodyPr>
            <a:lstStyle/>
            <a:p>
              <a:pPr algn="ctr"/>
              <a:r>
                <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rPr>
                <a:t>2. </a:t>
              </a:r>
              <a:r>
                <a:rPr kumimoji="1" lang="ja-JP" altLang="en-US" sz="4000" b="1" dirty="0">
                  <a:solidFill>
                    <a:schemeClr val="tx1">
                      <a:lumMod val="85000"/>
                      <a:lumOff val="15000"/>
                    </a:schemeClr>
                  </a:solidFill>
                  <a:latin typeface="Meiryo UI" panose="020B0604030504040204" pitchFamily="50" charset="-128"/>
                  <a:ea typeface="Meiryo UI" panose="020B0604030504040204" pitchFamily="50" charset="-128"/>
                </a:rPr>
                <a:t>参加費のお支払いについて</a:t>
              </a:r>
              <a:endPar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endParaRPr>
            </a:p>
          </p:txBody>
        </p:sp>
      </p:grpSp>
      <p:sp>
        <p:nvSpPr>
          <p:cNvPr id="6" name="テキスト ボックス 5">
            <a:extLst>
              <a:ext uri="{FF2B5EF4-FFF2-40B4-BE49-F238E27FC236}">
                <a16:creationId xmlns:a16="http://schemas.microsoft.com/office/drawing/2014/main" id="{338E1254-B190-FA51-E4B2-381C283C2BCF}"/>
              </a:ext>
            </a:extLst>
          </p:cNvPr>
          <p:cNvSpPr txBox="1"/>
          <p:nvPr/>
        </p:nvSpPr>
        <p:spPr>
          <a:xfrm>
            <a:off x="734450" y="1289955"/>
            <a:ext cx="10723100" cy="4808945"/>
          </a:xfrm>
          <a:prstGeom prst="rect">
            <a:avLst/>
          </a:prstGeom>
          <a:noFill/>
        </p:spPr>
        <p:txBody>
          <a:bodyPr wrap="square">
            <a:spAutoFit/>
          </a:bodyPr>
          <a:lstStyle/>
          <a:p>
            <a:pPr marL="342900" indent="-342900">
              <a:lnSpc>
                <a:spcPct val="150000"/>
              </a:lnSpc>
              <a:buFont typeface="Wingdings" panose="05000000000000000000" pitchFamily="2" charset="2"/>
              <a:buChar char="n"/>
            </a:pPr>
            <a:r>
              <a:rPr kumimoji="1" lang="ja-JP" altLang="en-US" sz="2400" b="1" dirty="0">
                <a:solidFill>
                  <a:schemeClr val="tx1">
                    <a:lumMod val="85000"/>
                    <a:lumOff val="15000"/>
                  </a:schemeClr>
                </a:solidFill>
                <a:latin typeface="Meiryo UI" panose="020B0604030504040204" pitchFamily="50" charset="-128"/>
                <a:ea typeface="Meiryo UI" panose="020B0604030504040204" pitchFamily="50" charset="-128"/>
              </a:rPr>
              <a:t>参加費用</a:t>
            </a:r>
            <a:endParaRPr kumimoji="1" lang="en-US" altLang="ja-JP" sz="2400" b="1" dirty="0">
              <a:solidFill>
                <a:schemeClr val="tx1">
                  <a:lumMod val="85000"/>
                  <a:lumOff val="15000"/>
                </a:schemeClr>
              </a:solidFill>
              <a:latin typeface="Meiryo UI" panose="020B0604030504040204" pitchFamily="50" charset="-128"/>
              <a:ea typeface="Meiryo UI" panose="020B0604030504040204" pitchFamily="50" charset="-128"/>
            </a:endParaRPr>
          </a:p>
          <a:p>
            <a:pPr>
              <a:lnSpc>
                <a:spcPct val="150000"/>
              </a:lnSpc>
            </a:pPr>
            <a:r>
              <a:rPr kumimoji="1" lang="en-US" altLang="ja-JP" sz="24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参加費用（エントリー費）のお振込みは</a:t>
            </a:r>
            <a:r>
              <a:rPr lang="ja-JP" altLang="ja-JP"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ゼミ単位</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でとりまとめ、</a:t>
            </a:r>
            <a:r>
              <a:rPr lang="ja-JP" altLang="ja-JP"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ゼミ代表者が一括してお支払い</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66370" indent="-6350" algn="just">
              <a:lnSpc>
                <a:spcPct val="150000"/>
              </a:lnSpc>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参加費用は</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加盟校が</a:t>
            </a:r>
            <a:r>
              <a:rPr lang="en-US"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1,500</a:t>
            </a:r>
            <a:r>
              <a:rPr lang="ja-JP" altLang="en-US"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円</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、準加盟校が</a:t>
            </a:r>
            <a:r>
              <a:rPr lang="en-US"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2,000</a:t>
            </a:r>
            <a:r>
              <a:rPr lang="ja-JP" altLang="en-US"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円</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、参加校が</a:t>
            </a:r>
            <a:r>
              <a:rPr lang="en-US"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2,500</a:t>
            </a:r>
            <a:r>
              <a:rPr lang="ja-JP" altLang="en-US"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円</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です。</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71450" indent="-5080" algn="just">
              <a:lnSpc>
                <a:spcPct val="150000"/>
              </a:lnSpc>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加盟校、準加盟校</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の方</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は例年通り</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費用が</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必要となりますので、</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16</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ページ</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をよくご確認ください</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endPar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marL="171450" indent="-5080" algn="just">
              <a:lnSpc>
                <a:spcPct val="111000"/>
              </a:lnSpc>
              <a:spcAft>
                <a:spcPts val="25"/>
              </a:spcAft>
            </a:pPr>
            <a:endParaRPr lang="en-US" altLang="ja-JP" dirty="0">
              <a:solidFill>
                <a:schemeClr val="tx1">
                  <a:lumMod val="85000"/>
                  <a:lumOff val="1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marL="342900" indent="-342900">
              <a:lnSpc>
                <a:spcPct val="150000"/>
              </a:lnSpc>
              <a:buFont typeface="Wingdings" panose="05000000000000000000" pitchFamily="2" charset="2"/>
              <a:buChar char="n"/>
            </a:pPr>
            <a:r>
              <a:rPr kumimoji="1" lang="ja-JP" altLang="en-US" sz="2400" b="1" dirty="0">
                <a:solidFill>
                  <a:schemeClr val="tx1">
                    <a:lumMod val="85000"/>
                    <a:lumOff val="15000"/>
                  </a:schemeClr>
                </a:solidFill>
                <a:latin typeface="Meiryo UI" panose="020B0604030504040204" pitchFamily="50" charset="-128"/>
                <a:ea typeface="Meiryo UI" panose="020B0604030504040204" pitchFamily="50" charset="-128"/>
              </a:rPr>
              <a:t>指定口座</a:t>
            </a:r>
            <a:endParaRPr kumimoji="1" lang="en-US" altLang="ja-JP" sz="2400" b="1" dirty="0">
              <a:solidFill>
                <a:schemeClr val="tx1">
                  <a:lumMod val="85000"/>
                  <a:lumOff val="15000"/>
                </a:schemeClr>
              </a:solidFill>
              <a:latin typeface="Meiryo UI" panose="020B0604030504040204" pitchFamily="50" charset="-128"/>
              <a:ea typeface="Meiryo UI" panose="020B0604030504040204" pitchFamily="50" charset="-128"/>
            </a:endParaRPr>
          </a:p>
          <a:p>
            <a:pPr algn="ctr">
              <a:lnSpc>
                <a:spcPct val="150000"/>
              </a:lnSpc>
            </a:pPr>
            <a:r>
              <a:rPr lang="ja-JP" altLang="en-US" sz="1900" b="1" dirty="0">
                <a:solidFill>
                  <a:srgbClr val="C00000"/>
                </a:solidFill>
                <a:latin typeface="Meiryo UI" panose="020B0604030504040204" pitchFamily="50" charset="-128"/>
                <a:ea typeface="Meiryo UI" panose="020B0604030504040204" pitchFamily="50" charset="-128"/>
              </a:rPr>
              <a:t>　</a:t>
            </a:r>
            <a:r>
              <a:rPr lang="ja-JP" altLang="en-US" sz="2000" b="1" dirty="0">
                <a:solidFill>
                  <a:srgbClr val="C00000"/>
                </a:solidFill>
                <a:latin typeface="Meiryo UI" panose="020B0604030504040204" pitchFamily="50" charset="-128"/>
                <a:ea typeface="Meiryo UI" panose="020B0604030504040204" pitchFamily="50" charset="-128"/>
              </a:rPr>
              <a:t>　</a:t>
            </a:r>
            <a:r>
              <a:rPr lang="en-US" altLang="ja-JP" sz="2000" b="1" dirty="0">
                <a:solidFill>
                  <a:srgbClr val="C00000"/>
                </a:solidFill>
                <a:latin typeface="Meiryo UI" panose="020B0604030504040204" pitchFamily="50" charset="-128"/>
                <a:ea typeface="Meiryo UI" panose="020B0604030504040204" pitchFamily="50" charset="-128"/>
              </a:rPr>
              <a:t>※</a:t>
            </a:r>
            <a:r>
              <a:rPr lang="ja-JP" altLang="en-US" sz="2000" b="1" dirty="0">
                <a:solidFill>
                  <a:srgbClr val="C00000"/>
                </a:solidFill>
                <a:latin typeface="Meiryo UI" panose="020B0604030504040204" pitchFamily="50" charset="-128"/>
                <a:ea typeface="Meiryo UI" panose="020B0604030504040204" pitchFamily="50" charset="-128"/>
              </a:rPr>
              <a:t>「加盟校費・準加盟校費」振込先とは異なりますので、振り込み時は十分ご注意ください。</a:t>
            </a:r>
            <a:endParaRPr kumimoji="1" lang="en-US" altLang="ja-JP" sz="2000" b="1" dirty="0">
              <a:solidFill>
                <a:srgbClr val="C00000"/>
              </a:solidFill>
              <a:latin typeface="Meiryo UI" panose="020B0604030504040204" pitchFamily="50" charset="-128"/>
              <a:ea typeface="Meiryo UI" panose="020B0604030504040204" pitchFamily="50" charset="-128"/>
            </a:endParaRPr>
          </a:p>
          <a:p>
            <a:pPr lvl="1">
              <a:lnSpc>
                <a:spcPct val="150000"/>
              </a:lnSpc>
              <a:spcAft>
                <a:spcPts val="600"/>
              </a:spcAft>
            </a:pPr>
            <a:r>
              <a:rPr lang="ja-JP" altLang="en-US" sz="1900" b="1" dirty="0">
                <a:solidFill>
                  <a:schemeClr val="tx1">
                    <a:lumMod val="85000"/>
                    <a:lumOff val="15000"/>
                  </a:schemeClr>
                </a:solidFill>
                <a:latin typeface="Meiryo UI" panose="020B0604030504040204" pitchFamily="50" charset="-128"/>
                <a:ea typeface="Meiryo UI" panose="020B0604030504040204" pitchFamily="50" charset="-128"/>
              </a:rPr>
              <a:t>　　　　　・銀行名：ゆうちょ銀行　　　　　　　　　・預金種目：普通預金</a:t>
            </a:r>
            <a:endParaRPr lang="en-US" altLang="ja-JP" sz="1900" b="1" dirty="0">
              <a:solidFill>
                <a:schemeClr val="tx1">
                  <a:lumMod val="85000"/>
                  <a:lumOff val="15000"/>
                </a:schemeClr>
              </a:solidFill>
              <a:latin typeface="Meiryo UI" panose="020B0604030504040204" pitchFamily="50" charset="-128"/>
              <a:ea typeface="Meiryo UI" panose="020B0604030504040204" pitchFamily="50" charset="-128"/>
            </a:endParaRPr>
          </a:p>
          <a:p>
            <a:pPr lvl="1">
              <a:lnSpc>
                <a:spcPct val="150000"/>
              </a:lnSpc>
              <a:spcAft>
                <a:spcPts val="600"/>
              </a:spcAft>
            </a:pPr>
            <a:r>
              <a:rPr lang="ja-JP" altLang="en-US" sz="1900" b="1" dirty="0">
                <a:solidFill>
                  <a:schemeClr val="tx1">
                    <a:lumMod val="85000"/>
                    <a:lumOff val="15000"/>
                  </a:schemeClr>
                </a:solidFill>
                <a:latin typeface="Meiryo UI" panose="020B0604030504040204" pitchFamily="50" charset="-128"/>
                <a:ea typeface="Meiryo UI" panose="020B0604030504040204" pitchFamily="50" charset="-128"/>
              </a:rPr>
              <a:t>　　　　　・店舗：〇九八（ゼロキュウハチ）　　・口座番号：</a:t>
            </a:r>
            <a:r>
              <a:rPr lang="en-US" altLang="ja-JP" sz="1900" b="1" dirty="0">
                <a:solidFill>
                  <a:schemeClr val="tx1">
                    <a:lumMod val="85000"/>
                    <a:lumOff val="15000"/>
                  </a:schemeClr>
                </a:solidFill>
                <a:latin typeface="Meiryo UI" panose="020B0604030504040204" pitchFamily="50" charset="-128"/>
                <a:ea typeface="Meiryo UI" panose="020B0604030504040204" pitchFamily="50" charset="-128"/>
              </a:rPr>
              <a:t>0513690</a:t>
            </a:r>
          </a:p>
          <a:p>
            <a:pPr lvl="1">
              <a:lnSpc>
                <a:spcPct val="150000"/>
              </a:lnSpc>
              <a:spcAft>
                <a:spcPts val="600"/>
              </a:spcAft>
            </a:pPr>
            <a:r>
              <a:rPr lang="ja-JP" altLang="en-US" sz="1900" b="1" dirty="0">
                <a:solidFill>
                  <a:schemeClr val="tx1">
                    <a:lumMod val="85000"/>
                    <a:lumOff val="15000"/>
                  </a:schemeClr>
                </a:solidFill>
                <a:latin typeface="Meiryo UI" panose="020B0604030504040204" pitchFamily="50" charset="-128"/>
                <a:ea typeface="Meiryo UI" panose="020B0604030504040204" pitchFamily="50" charset="-128"/>
              </a:rPr>
              <a:t>　　　　　・店番：</a:t>
            </a:r>
            <a:r>
              <a:rPr lang="en-US" altLang="ja-JP" sz="1900" b="1" dirty="0">
                <a:solidFill>
                  <a:schemeClr val="tx1">
                    <a:lumMod val="85000"/>
                    <a:lumOff val="15000"/>
                  </a:schemeClr>
                </a:solidFill>
                <a:latin typeface="Meiryo UI" panose="020B0604030504040204" pitchFamily="50" charset="-128"/>
                <a:ea typeface="Meiryo UI" panose="020B0604030504040204" pitchFamily="50" charset="-128"/>
              </a:rPr>
              <a:t>098</a:t>
            </a:r>
            <a:r>
              <a:rPr lang="ja-JP" altLang="en-US" sz="1900" b="1" dirty="0">
                <a:solidFill>
                  <a:schemeClr val="tx1">
                    <a:lumMod val="85000"/>
                    <a:lumOff val="15000"/>
                  </a:schemeClr>
                </a:solidFill>
                <a:latin typeface="Meiryo UI" panose="020B0604030504040204" pitchFamily="50" charset="-128"/>
                <a:ea typeface="Meiryo UI" panose="020B0604030504040204" pitchFamily="50" charset="-128"/>
              </a:rPr>
              <a:t>　　　　　　　　　　　　　　　・口座名義：日本学生経済ゼミナール関東部会</a:t>
            </a:r>
            <a:endParaRPr kumimoji="1" lang="en-US" altLang="ja-JP" sz="2400" b="1" dirty="0">
              <a:solidFill>
                <a:schemeClr val="tx1">
                  <a:lumMod val="85000"/>
                  <a:lumOff val="1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79998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D349ABB9-5630-B8E1-7D40-5A0F6D6305D6}"/>
              </a:ext>
            </a:extLst>
          </p:cNvPr>
          <p:cNvGrpSpPr/>
          <p:nvPr/>
        </p:nvGrpSpPr>
        <p:grpSpPr>
          <a:xfrm>
            <a:off x="-1" y="259573"/>
            <a:ext cx="7371472" cy="905551"/>
            <a:chOff x="-1" y="259573"/>
            <a:chExt cx="2982351" cy="905551"/>
          </a:xfrm>
        </p:grpSpPr>
        <p:sp>
          <p:nvSpPr>
            <p:cNvPr id="4" name="矢印: 五方向 3">
              <a:extLst>
                <a:ext uri="{FF2B5EF4-FFF2-40B4-BE49-F238E27FC236}">
                  <a16:creationId xmlns:a16="http://schemas.microsoft.com/office/drawing/2014/main" id="{4C69E6BE-BD14-04B4-A976-3CA8814E7669}"/>
                </a:ext>
              </a:extLst>
            </p:cNvPr>
            <p:cNvSpPr/>
            <p:nvPr/>
          </p:nvSpPr>
          <p:spPr>
            <a:xfrm>
              <a:off x="-1" y="259573"/>
              <a:ext cx="2982351" cy="905551"/>
            </a:xfrm>
            <a:prstGeom prst="homePlat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2427513-EB4C-7458-3CA5-58AA23F41728}"/>
                </a:ext>
              </a:extLst>
            </p:cNvPr>
            <p:cNvSpPr txBox="1"/>
            <p:nvPr/>
          </p:nvSpPr>
          <p:spPr>
            <a:xfrm>
              <a:off x="-1" y="358405"/>
              <a:ext cx="2847606" cy="707886"/>
            </a:xfrm>
            <a:prstGeom prst="rect">
              <a:avLst/>
            </a:prstGeom>
            <a:noFill/>
          </p:spPr>
          <p:txBody>
            <a:bodyPr wrap="square" rtlCol="0">
              <a:spAutoFit/>
            </a:bodyPr>
            <a:lstStyle/>
            <a:p>
              <a:pPr algn="ctr"/>
              <a:r>
                <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rPr>
                <a:t>2. </a:t>
              </a:r>
              <a:r>
                <a:rPr kumimoji="1" lang="ja-JP" altLang="en-US" sz="4000" b="1" dirty="0">
                  <a:solidFill>
                    <a:schemeClr val="tx1">
                      <a:lumMod val="85000"/>
                      <a:lumOff val="15000"/>
                    </a:schemeClr>
                  </a:solidFill>
                  <a:latin typeface="Meiryo UI" panose="020B0604030504040204" pitchFamily="50" charset="-128"/>
                  <a:ea typeface="Meiryo UI" panose="020B0604030504040204" pitchFamily="50" charset="-128"/>
                </a:rPr>
                <a:t>参加費のお支払いについて</a:t>
              </a:r>
              <a:endPar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endParaRPr>
            </a:p>
          </p:txBody>
        </p:sp>
      </p:grpSp>
      <p:sp>
        <p:nvSpPr>
          <p:cNvPr id="6" name="テキスト ボックス 5">
            <a:extLst>
              <a:ext uri="{FF2B5EF4-FFF2-40B4-BE49-F238E27FC236}">
                <a16:creationId xmlns:a16="http://schemas.microsoft.com/office/drawing/2014/main" id="{338E1254-B190-FA51-E4B2-381C283C2BCF}"/>
              </a:ext>
            </a:extLst>
          </p:cNvPr>
          <p:cNvSpPr txBox="1"/>
          <p:nvPr/>
        </p:nvSpPr>
        <p:spPr>
          <a:xfrm>
            <a:off x="1618995" y="1690816"/>
            <a:ext cx="9391065" cy="2339358"/>
          </a:xfrm>
          <a:prstGeom prst="rect">
            <a:avLst/>
          </a:prstGeom>
          <a:noFill/>
        </p:spPr>
        <p:txBody>
          <a:bodyPr wrap="square">
            <a:spAutoFit/>
          </a:bodyPr>
          <a:lstStyle/>
          <a:p>
            <a:pPr marL="342900" indent="-342900">
              <a:lnSpc>
                <a:spcPct val="150000"/>
              </a:lnSpc>
              <a:buFont typeface="Wingdings" panose="05000000000000000000" pitchFamily="2" charset="2"/>
              <a:buChar char="n"/>
            </a:pPr>
            <a:r>
              <a:rPr kumimoji="1" lang="ja-JP" altLang="en-US" sz="2400" b="1" dirty="0">
                <a:solidFill>
                  <a:schemeClr val="tx1">
                    <a:lumMod val="85000"/>
                    <a:lumOff val="15000"/>
                  </a:schemeClr>
                </a:solidFill>
                <a:latin typeface="Meiryo UI" panose="020B0604030504040204" pitchFamily="50" charset="-128"/>
                <a:ea typeface="Meiryo UI" panose="020B0604030504040204" pitchFamily="50" charset="-128"/>
              </a:rPr>
              <a:t>お振込時のご注意</a:t>
            </a:r>
            <a:endParaRPr kumimoji="1" lang="en-US" altLang="ja-JP" sz="2400" b="1" dirty="0">
              <a:solidFill>
                <a:schemeClr val="tx1">
                  <a:lumMod val="85000"/>
                  <a:lumOff val="15000"/>
                </a:schemeClr>
              </a:solidFill>
              <a:latin typeface="Meiryo UI" panose="020B0604030504040204" pitchFamily="50" charset="-128"/>
              <a:ea typeface="Meiryo UI" panose="020B0604030504040204" pitchFamily="50" charset="-128"/>
            </a:endParaRPr>
          </a:p>
          <a:p>
            <a:pPr lvl="0" algn="just">
              <a:lnSpc>
                <a:spcPct val="150000"/>
              </a:lnSpc>
              <a:spcAft>
                <a:spcPts val="25"/>
              </a:spcAft>
            </a:pPr>
            <a:r>
              <a:rPr lang="ja-JP" altLang="en-US"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① </a:t>
            </a:r>
            <a:r>
              <a:rPr lang="ja-JP" altLang="ja-JP"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指定口座への振り込みの際、必ず「振込名義人」を下記の内容でご指定ください。</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5080" indent="200025" algn="just">
              <a:lnSpc>
                <a:spcPct val="150000"/>
              </a:lnSpc>
              <a:spcAft>
                <a:spcPts val="25"/>
              </a:spcAft>
            </a:pPr>
            <a:r>
              <a:rPr lang="ja-JP" altLang="en-US" sz="1900" b="1" i="0" u="sng" dirty="0">
                <a:solidFill>
                  <a:schemeClr val="tx1">
                    <a:lumMod val="85000"/>
                    <a:lumOff val="15000"/>
                  </a:schemeClr>
                </a:solidFill>
                <a:effectLst/>
                <a:latin typeface="Meiryo UI" panose="020B0604030504040204" pitchFamily="50" charset="-128"/>
                <a:ea typeface="Meiryo UI" panose="020B0604030504040204" pitchFamily="50" charset="-128"/>
              </a:rPr>
              <a:t>加盟校参加費</a:t>
            </a:r>
            <a:r>
              <a:rPr lang="en-US" altLang="ja-JP" sz="1900" b="1" i="0" u="sng" dirty="0">
                <a:solidFill>
                  <a:schemeClr val="tx1">
                    <a:lumMod val="85000"/>
                    <a:lumOff val="15000"/>
                  </a:schemeClr>
                </a:solidFill>
                <a:effectLst/>
                <a:latin typeface="Meiryo UI" panose="020B0604030504040204" pitchFamily="50" charset="-128"/>
                <a:ea typeface="Meiryo UI" panose="020B0604030504040204" pitchFamily="50" charset="-128"/>
              </a:rPr>
              <a:t>or</a:t>
            </a:r>
            <a:r>
              <a:rPr lang="ja-JP" altLang="en-US" sz="1900" b="1" i="0" u="sng" dirty="0">
                <a:solidFill>
                  <a:schemeClr val="tx1">
                    <a:lumMod val="85000"/>
                    <a:lumOff val="15000"/>
                  </a:schemeClr>
                </a:solidFill>
                <a:effectLst/>
                <a:latin typeface="Meiryo UI" panose="020B0604030504040204" pitchFamily="50" charset="-128"/>
                <a:ea typeface="Meiryo UI" panose="020B0604030504040204" pitchFamily="50" charset="-128"/>
              </a:rPr>
              <a:t>準加盟校参加費</a:t>
            </a:r>
            <a:r>
              <a:rPr lang="en-US" altLang="ja-JP" sz="1900" b="1" i="0" u="sng" dirty="0">
                <a:solidFill>
                  <a:schemeClr val="tx1">
                    <a:lumMod val="85000"/>
                    <a:lumOff val="15000"/>
                  </a:schemeClr>
                </a:solidFill>
                <a:effectLst/>
                <a:latin typeface="Meiryo UI" panose="020B0604030504040204" pitchFamily="50" charset="-128"/>
                <a:ea typeface="Meiryo UI" panose="020B0604030504040204" pitchFamily="50" charset="-128"/>
              </a:rPr>
              <a:t>or</a:t>
            </a:r>
            <a:r>
              <a:rPr lang="ja-JP" altLang="en-US" sz="1900" b="1" i="0" u="sng" dirty="0">
                <a:solidFill>
                  <a:schemeClr val="tx1">
                    <a:lumMod val="85000"/>
                    <a:lumOff val="15000"/>
                  </a:schemeClr>
                </a:solidFill>
                <a:effectLst/>
                <a:latin typeface="Meiryo UI" panose="020B0604030504040204" pitchFamily="50" charset="-128"/>
                <a:ea typeface="Meiryo UI" panose="020B0604030504040204" pitchFamily="50" charset="-128"/>
              </a:rPr>
              <a:t>参加校参加費＋代表者電話番号＋参加人数</a:t>
            </a:r>
            <a:endParaRPr lang="en-US" altLang="ja-JP" sz="1900" b="1" i="0" u="sng" dirty="0">
              <a:solidFill>
                <a:schemeClr val="tx1">
                  <a:lumMod val="85000"/>
                  <a:lumOff val="15000"/>
                </a:schemeClr>
              </a:solidFill>
              <a:effectLst/>
              <a:latin typeface="Meiryo UI" panose="020B0604030504040204" pitchFamily="50" charset="-128"/>
              <a:ea typeface="Meiryo UI" panose="020B0604030504040204" pitchFamily="50" charset="-128"/>
            </a:endParaRPr>
          </a:p>
          <a:p>
            <a:pPr marL="5080" indent="200025" algn="just">
              <a:lnSpc>
                <a:spcPct val="150000"/>
              </a:lnSpc>
              <a:spcAft>
                <a:spcPts val="25"/>
              </a:spcAft>
            </a:pPr>
            <a:r>
              <a:rPr lang="en-US" altLang="ja-JP" sz="1900" b="1" i="0" dirty="0">
                <a:solidFill>
                  <a:srgbClr val="C00000"/>
                </a:solidFill>
                <a:effectLst/>
                <a:latin typeface="Meiryo UI" panose="020B0604030504040204" pitchFamily="50" charset="-128"/>
                <a:ea typeface="Meiryo UI" panose="020B0604030504040204" pitchFamily="50" charset="-128"/>
              </a:rPr>
              <a:t>※</a:t>
            </a:r>
            <a:r>
              <a:rPr lang="ja-JP" altLang="en-US" sz="1900" b="1" i="0" dirty="0">
                <a:solidFill>
                  <a:srgbClr val="C00000"/>
                </a:solidFill>
                <a:effectLst/>
                <a:latin typeface="Meiryo UI" panose="020B0604030504040204" pitchFamily="50" charset="-128"/>
                <a:ea typeface="Meiryo UI" panose="020B0604030504040204" pitchFamily="50" charset="-128"/>
              </a:rPr>
              <a:t>加盟校（</a:t>
            </a:r>
            <a:r>
              <a:rPr lang="en-US" altLang="ja-JP" sz="1900" b="1" i="0" dirty="0">
                <a:solidFill>
                  <a:srgbClr val="C00000"/>
                </a:solidFill>
                <a:effectLst/>
                <a:latin typeface="Meiryo UI" panose="020B0604030504040204" pitchFamily="50" charset="-128"/>
                <a:ea typeface="Meiryo UI" panose="020B0604030504040204" pitchFamily="50" charset="-128"/>
              </a:rPr>
              <a:t>KS</a:t>
            </a:r>
            <a:r>
              <a:rPr lang="ja-JP" altLang="en-US" sz="1900" b="1" i="0" dirty="0">
                <a:solidFill>
                  <a:srgbClr val="C00000"/>
                </a:solidFill>
                <a:effectLst/>
                <a:latin typeface="Meiryo UI" panose="020B0604030504040204" pitchFamily="50" charset="-128"/>
                <a:ea typeface="Meiryo UI" panose="020B0604030504040204" pitchFamily="50" charset="-128"/>
              </a:rPr>
              <a:t>）・準加盟校（</a:t>
            </a:r>
            <a:r>
              <a:rPr lang="en-US" altLang="ja-JP" sz="1900" b="1" i="0" dirty="0">
                <a:solidFill>
                  <a:srgbClr val="C00000"/>
                </a:solidFill>
                <a:effectLst/>
                <a:latin typeface="Meiryo UI" panose="020B0604030504040204" pitchFamily="50" charset="-128"/>
                <a:ea typeface="Meiryo UI" panose="020B0604030504040204" pitchFamily="50" charset="-128"/>
              </a:rPr>
              <a:t>JS</a:t>
            </a:r>
            <a:r>
              <a:rPr lang="ja-JP" altLang="en-US" sz="1900" b="1" i="0" dirty="0">
                <a:solidFill>
                  <a:srgbClr val="C00000"/>
                </a:solidFill>
                <a:effectLst/>
                <a:latin typeface="Meiryo UI" panose="020B0604030504040204" pitchFamily="50" charset="-128"/>
                <a:ea typeface="Meiryo UI" panose="020B0604030504040204" pitchFamily="50" charset="-128"/>
              </a:rPr>
              <a:t>）・参加校（</a:t>
            </a:r>
            <a:r>
              <a:rPr lang="en-US" altLang="ja-JP" sz="1900" b="1" i="0" dirty="0">
                <a:solidFill>
                  <a:srgbClr val="C00000"/>
                </a:solidFill>
                <a:effectLst/>
                <a:latin typeface="Meiryo UI" panose="020B0604030504040204" pitchFamily="50" charset="-128"/>
                <a:ea typeface="Meiryo UI" panose="020B0604030504040204" pitchFamily="50" charset="-128"/>
              </a:rPr>
              <a:t>SS</a:t>
            </a:r>
            <a:r>
              <a:rPr lang="ja-JP" altLang="en-US" sz="1900" b="1" i="0" dirty="0">
                <a:solidFill>
                  <a:srgbClr val="C00000"/>
                </a:solidFill>
                <a:effectLst/>
                <a:latin typeface="Meiryo UI" panose="020B0604030504040204" pitchFamily="50" charset="-128"/>
                <a:ea typeface="Meiryo UI" panose="020B0604030504040204" pitchFamily="50" charset="-128"/>
              </a:rPr>
              <a:t>）の表記でおねがいします。</a:t>
            </a:r>
            <a:endParaRPr lang="en-US" altLang="ja-JP" sz="1900" b="1" i="0" dirty="0">
              <a:solidFill>
                <a:srgbClr val="C00000"/>
              </a:solidFill>
              <a:effectLst/>
              <a:latin typeface="Meiryo UI" panose="020B0604030504040204" pitchFamily="50" charset="-128"/>
              <a:ea typeface="Meiryo UI" panose="020B0604030504040204" pitchFamily="50" charset="-128"/>
            </a:endParaRPr>
          </a:p>
          <a:p>
            <a:pPr marL="5080" indent="200025" algn="just">
              <a:lnSpc>
                <a:spcPct val="150000"/>
              </a:lnSpc>
              <a:spcAft>
                <a:spcPts val="25"/>
              </a:spcAft>
            </a:pPr>
            <a:r>
              <a:rPr lang="en-US" altLang="ja-JP" sz="1900" b="1" i="0" dirty="0">
                <a:solidFill>
                  <a:srgbClr val="C00000"/>
                </a:solidFill>
                <a:effectLst/>
                <a:latin typeface="Meiryo UI" panose="020B0604030504040204" pitchFamily="50" charset="-128"/>
                <a:ea typeface="Meiryo UI" panose="020B0604030504040204" pitchFamily="50" charset="-128"/>
              </a:rPr>
              <a:t>※</a:t>
            </a:r>
            <a:r>
              <a:rPr lang="ja-JP" altLang="en-US" sz="1900" b="1" i="0" dirty="0">
                <a:solidFill>
                  <a:srgbClr val="C00000"/>
                </a:solidFill>
                <a:effectLst/>
                <a:latin typeface="Meiryo UI" panose="020B0604030504040204" pitchFamily="50" charset="-128"/>
                <a:ea typeface="Meiryo UI" panose="020B0604030504040204" pitchFamily="50" charset="-128"/>
              </a:rPr>
              <a:t>カンマ（，）ハイフン（</a:t>
            </a:r>
            <a:r>
              <a:rPr lang="en-US" altLang="ja-JP" sz="1900" b="1" i="0" dirty="0">
                <a:solidFill>
                  <a:srgbClr val="C00000"/>
                </a:solidFill>
                <a:effectLst/>
                <a:latin typeface="Meiryo UI" panose="020B0604030504040204" pitchFamily="50" charset="-128"/>
                <a:ea typeface="Meiryo UI" panose="020B0604030504040204" pitchFamily="50" charset="-128"/>
              </a:rPr>
              <a:t>‐</a:t>
            </a:r>
            <a:r>
              <a:rPr lang="ja-JP" altLang="en-US" sz="1900" b="1" i="0" dirty="0">
                <a:solidFill>
                  <a:srgbClr val="C00000"/>
                </a:solidFill>
                <a:effectLst/>
                <a:latin typeface="Meiryo UI" panose="020B0604030504040204" pitchFamily="50" charset="-128"/>
                <a:ea typeface="Meiryo UI" panose="020B0604030504040204" pitchFamily="50" charset="-128"/>
              </a:rPr>
              <a:t>）のつけ忘れにご注意ください。</a:t>
            </a:r>
            <a:endParaRPr lang="en-US" altLang="ja-JP" sz="1900" b="1" i="0" dirty="0">
              <a:solidFill>
                <a:srgbClr val="C00000"/>
              </a:solidFill>
              <a:effectLst/>
              <a:latin typeface="Meiryo UI" panose="020B0604030504040204" pitchFamily="50" charset="-128"/>
              <a:ea typeface="Meiryo UI" panose="020B0604030504040204" pitchFamily="50" charset="-128"/>
            </a:endParaRPr>
          </a:p>
        </p:txBody>
      </p:sp>
      <p:graphicFrame>
        <p:nvGraphicFramePr>
          <p:cNvPr id="3" name="表 6">
            <a:extLst>
              <a:ext uri="{FF2B5EF4-FFF2-40B4-BE49-F238E27FC236}">
                <a16:creationId xmlns:a16="http://schemas.microsoft.com/office/drawing/2014/main" id="{8B1C1E3B-0BC0-C57F-8CCD-7A3CA80B16F5}"/>
              </a:ext>
            </a:extLst>
          </p:cNvPr>
          <p:cNvGraphicFramePr>
            <a:graphicFrameLocks noGrp="1"/>
          </p:cNvGraphicFramePr>
          <p:nvPr/>
        </p:nvGraphicFramePr>
        <p:xfrm>
          <a:off x="2032000" y="4555866"/>
          <a:ext cx="8128000" cy="1143000"/>
        </p:xfrm>
        <a:graphic>
          <a:graphicData uri="http://schemas.openxmlformats.org/drawingml/2006/table">
            <a:tbl>
              <a:tblPr bandRow="1">
                <a:tableStyleId>{BC89EF96-8CEA-46FF-86C4-4CE0E7609802}</a:tableStyleId>
              </a:tblPr>
              <a:tblGrid>
                <a:gridCol w="4064000">
                  <a:extLst>
                    <a:ext uri="{9D8B030D-6E8A-4147-A177-3AD203B41FA5}">
                      <a16:colId xmlns:a16="http://schemas.microsoft.com/office/drawing/2014/main" val="1586466561"/>
                    </a:ext>
                  </a:extLst>
                </a:gridCol>
                <a:gridCol w="4064000">
                  <a:extLst>
                    <a:ext uri="{9D8B030D-6E8A-4147-A177-3AD203B41FA5}">
                      <a16:colId xmlns:a16="http://schemas.microsoft.com/office/drawing/2014/main" val="2918124979"/>
                    </a:ext>
                  </a:extLst>
                </a:gridCol>
              </a:tblGrid>
              <a:tr h="370840">
                <a:tc>
                  <a:txBody>
                    <a:bodyPr/>
                    <a:lstStyle/>
                    <a:p>
                      <a:r>
                        <a:rPr lang="ja-JP" altLang="en-US" sz="1900" b="1" dirty="0">
                          <a:solidFill>
                            <a:schemeClr val="tx1">
                              <a:lumMod val="85000"/>
                              <a:lumOff val="15000"/>
                            </a:schemeClr>
                          </a:solidFill>
                          <a:effectLst/>
                          <a:latin typeface="Meiryo UI" panose="020B0604030504040204" pitchFamily="50" charset="-128"/>
                          <a:ea typeface="Meiryo UI" panose="020B0604030504040204" pitchFamily="50" charset="-128"/>
                        </a:rPr>
                        <a:t>加盟校参加費</a:t>
                      </a:r>
                      <a:endParaRPr kumimoji="1" lang="ja-JP" altLang="en-US" sz="1900" b="1" dirty="0">
                        <a:solidFill>
                          <a:schemeClr val="tx1">
                            <a:lumMod val="85000"/>
                            <a:lumOff val="15000"/>
                          </a:schemeClr>
                        </a:solidFill>
                        <a:latin typeface="Meiryo UI" panose="020B0604030504040204" pitchFamily="50" charset="-128"/>
                        <a:ea typeface="Meiryo UI" panose="020B0604030504040204" pitchFamily="50"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900" b="1" dirty="0">
                          <a:solidFill>
                            <a:schemeClr val="tx1">
                              <a:lumMod val="85000"/>
                              <a:lumOff val="15000"/>
                            </a:schemeClr>
                          </a:solidFill>
                          <a:effectLst/>
                          <a:latin typeface="Meiryo UI" panose="020B0604030504040204" pitchFamily="50" charset="-128"/>
                          <a:ea typeface="Meiryo UI" panose="020B0604030504040204" pitchFamily="50" charset="-128"/>
                        </a:rPr>
                        <a:t>例</a:t>
                      </a:r>
                      <a:r>
                        <a:rPr lang="en-US" altLang="ja-JP" sz="1900" b="1" dirty="0">
                          <a:solidFill>
                            <a:schemeClr val="tx1">
                              <a:lumMod val="85000"/>
                              <a:lumOff val="15000"/>
                            </a:schemeClr>
                          </a:solidFill>
                          <a:effectLst/>
                          <a:latin typeface="Meiryo UI" panose="020B0604030504040204" pitchFamily="50" charset="-128"/>
                          <a:ea typeface="Meiryo UI" panose="020B0604030504040204" pitchFamily="50" charset="-128"/>
                        </a:rPr>
                        <a:t>)KS,012-3456-7891,6</a:t>
                      </a:r>
                      <a:endParaRPr lang="en-US" altLang="ja-JP" sz="1900" b="1" i="0" dirty="0">
                        <a:solidFill>
                          <a:schemeClr val="tx1">
                            <a:lumMod val="85000"/>
                            <a:lumOff val="15000"/>
                          </a:schemeClr>
                        </a:solidFill>
                        <a:effectLst/>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677375600"/>
                  </a:ext>
                </a:extLst>
              </a:tr>
              <a:tr h="370840">
                <a:tc>
                  <a:txBody>
                    <a:bodyPr/>
                    <a:lstStyle/>
                    <a:p>
                      <a:r>
                        <a:rPr lang="ja-JP" altLang="en-US" sz="1900" b="1" dirty="0">
                          <a:solidFill>
                            <a:schemeClr val="tx1">
                              <a:lumMod val="85000"/>
                              <a:lumOff val="15000"/>
                            </a:schemeClr>
                          </a:solidFill>
                          <a:effectLst/>
                          <a:latin typeface="Meiryo UI" panose="020B0604030504040204" pitchFamily="50" charset="-128"/>
                          <a:ea typeface="Meiryo UI" panose="020B0604030504040204" pitchFamily="50" charset="-128"/>
                        </a:rPr>
                        <a:t>準加盟校参加費</a:t>
                      </a:r>
                      <a:endParaRPr kumimoji="1" lang="ja-JP" altLang="en-US" sz="1900" b="1" dirty="0">
                        <a:solidFill>
                          <a:schemeClr val="tx1">
                            <a:lumMod val="85000"/>
                            <a:lumOff val="15000"/>
                          </a:schemeClr>
                        </a:solidFill>
                        <a:latin typeface="Meiryo UI" panose="020B0604030504040204" pitchFamily="50" charset="-128"/>
                        <a:ea typeface="Meiryo UI" panose="020B0604030504040204" pitchFamily="50" charset="-128"/>
                      </a:endParaRPr>
                    </a:p>
                  </a:txBody>
                  <a:tcPr/>
                </a:tc>
                <a:tc>
                  <a:txBody>
                    <a:bodyPr/>
                    <a:lstStyle/>
                    <a:p>
                      <a:r>
                        <a:rPr lang="ja-JP" altLang="en-US" sz="1900" b="1" dirty="0">
                          <a:solidFill>
                            <a:schemeClr val="tx1">
                              <a:lumMod val="85000"/>
                              <a:lumOff val="15000"/>
                            </a:schemeClr>
                          </a:solidFill>
                          <a:effectLst/>
                          <a:latin typeface="Meiryo UI" panose="020B0604030504040204" pitchFamily="50" charset="-128"/>
                          <a:ea typeface="Meiryo UI" panose="020B0604030504040204" pitchFamily="50" charset="-128"/>
                        </a:rPr>
                        <a:t>例</a:t>
                      </a:r>
                      <a:r>
                        <a:rPr lang="en-US" altLang="ja-JP" sz="1900" b="1" dirty="0">
                          <a:solidFill>
                            <a:schemeClr val="tx1">
                              <a:lumMod val="85000"/>
                              <a:lumOff val="15000"/>
                            </a:schemeClr>
                          </a:solidFill>
                          <a:effectLst/>
                          <a:latin typeface="Meiryo UI" panose="020B0604030504040204" pitchFamily="50" charset="-128"/>
                          <a:ea typeface="Meiryo UI" panose="020B0604030504040204" pitchFamily="50" charset="-128"/>
                        </a:rPr>
                        <a:t>)JS,012-3456-7891,6</a:t>
                      </a:r>
                      <a:endParaRPr kumimoji="1" lang="ja-JP" altLang="en-US" sz="1900" b="1" dirty="0">
                        <a:solidFill>
                          <a:schemeClr val="tx1">
                            <a:lumMod val="85000"/>
                            <a:lumOff val="1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2040654666"/>
                  </a:ext>
                </a:extLst>
              </a:tr>
              <a:tr h="370840">
                <a:tc>
                  <a:txBody>
                    <a:bodyPr/>
                    <a:lstStyle/>
                    <a:p>
                      <a:r>
                        <a:rPr lang="ja-JP" altLang="en-US" sz="1900" b="1" dirty="0">
                          <a:solidFill>
                            <a:schemeClr val="tx1">
                              <a:lumMod val="85000"/>
                              <a:lumOff val="15000"/>
                            </a:schemeClr>
                          </a:solidFill>
                          <a:effectLst/>
                          <a:latin typeface="Meiryo UI" panose="020B0604030504040204" pitchFamily="50" charset="-128"/>
                          <a:ea typeface="Meiryo UI" panose="020B0604030504040204" pitchFamily="50" charset="-128"/>
                        </a:rPr>
                        <a:t>参加校参加費</a:t>
                      </a:r>
                      <a:endParaRPr kumimoji="1" lang="ja-JP" altLang="en-US" sz="1900" b="1" dirty="0">
                        <a:solidFill>
                          <a:schemeClr val="tx1">
                            <a:lumMod val="85000"/>
                            <a:lumOff val="15000"/>
                          </a:schemeClr>
                        </a:solidFill>
                        <a:latin typeface="Meiryo UI" panose="020B0604030504040204" pitchFamily="50" charset="-128"/>
                        <a:ea typeface="Meiryo UI" panose="020B0604030504040204" pitchFamily="50" charset="-128"/>
                      </a:endParaRPr>
                    </a:p>
                  </a:txBody>
                  <a:tcPr/>
                </a:tc>
                <a:tc>
                  <a:txBody>
                    <a:bodyPr/>
                    <a:lstStyle/>
                    <a:p>
                      <a:r>
                        <a:rPr lang="ja-JP" altLang="en-US" sz="1900" b="1" dirty="0">
                          <a:solidFill>
                            <a:schemeClr val="tx1">
                              <a:lumMod val="85000"/>
                              <a:lumOff val="15000"/>
                            </a:schemeClr>
                          </a:solidFill>
                          <a:effectLst/>
                          <a:latin typeface="Meiryo UI" panose="020B0604030504040204" pitchFamily="50" charset="-128"/>
                          <a:ea typeface="Meiryo UI" panose="020B0604030504040204" pitchFamily="50" charset="-128"/>
                        </a:rPr>
                        <a:t>例</a:t>
                      </a:r>
                      <a:r>
                        <a:rPr lang="en-US" altLang="ja-JP" sz="1900" b="1" dirty="0">
                          <a:solidFill>
                            <a:schemeClr val="tx1">
                              <a:lumMod val="85000"/>
                              <a:lumOff val="15000"/>
                            </a:schemeClr>
                          </a:solidFill>
                          <a:effectLst/>
                          <a:latin typeface="Meiryo UI" panose="020B0604030504040204" pitchFamily="50" charset="-128"/>
                          <a:ea typeface="Meiryo UI" panose="020B0604030504040204" pitchFamily="50" charset="-128"/>
                        </a:rPr>
                        <a:t>)SS,012-3456-7891,6</a:t>
                      </a:r>
                      <a:endParaRPr kumimoji="1" lang="ja-JP" altLang="en-US" sz="1900" b="1" dirty="0">
                        <a:solidFill>
                          <a:schemeClr val="tx1">
                            <a:lumMod val="85000"/>
                            <a:lumOff val="15000"/>
                          </a:schemeClr>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585415902"/>
                  </a:ext>
                </a:extLst>
              </a:tr>
            </a:tbl>
          </a:graphicData>
        </a:graphic>
      </p:graphicFrame>
    </p:spTree>
    <p:extLst>
      <p:ext uri="{BB962C8B-B14F-4D97-AF65-F5344CB8AC3E}">
        <p14:creationId xmlns:p14="http://schemas.microsoft.com/office/powerpoint/2010/main" val="1827738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D349ABB9-5630-B8E1-7D40-5A0F6D6305D6}"/>
              </a:ext>
            </a:extLst>
          </p:cNvPr>
          <p:cNvGrpSpPr/>
          <p:nvPr/>
        </p:nvGrpSpPr>
        <p:grpSpPr>
          <a:xfrm>
            <a:off x="-1" y="259573"/>
            <a:ext cx="7371472" cy="905551"/>
            <a:chOff x="-1" y="259573"/>
            <a:chExt cx="2982351" cy="905551"/>
          </a:xfrm>
        </p:grpSpPr>
        <p:sp>
          <p:nvSpPr>
            <p:cNvPr id="4" name="矢印: 五方向 3">
              <a:extLst>
                <a:ext uri="{FF2B5EF4-FFF2-40B4-BE49-F238E27FC236}">
                  <a16:creationId xmlns:a16="http://schemas.microsoft.com/office/drawing/2014/main" id="{4C69E6BE-BD14-04B4-A976-3CA8814E7669}"/>
                </a:ext>
              </a:extLst>
            </p:cNvPr>
            <p:cNvSpPr/>
            <p:nvPr/>
          </p:nvSpPr>
          <p:spPr>
            <a:xfrm>
              <a:off x="-1" y="259573"/>
              <a:ext cx="2982351" cy="905551"/>
            </a:xfrm>
            <a:prstGeom prst="homePlat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2427513-EB4C-7458-3CA5-58AA23F41728}"/>
                </a:ext>
              </a:extLst>
            </p:cNvPr>
            <p:cNvSpPr txBox="1"/>
            <p:nvPr/>
          </p:nvSpPr>
          <p:spPr>
            <a:xfrm>
              <a:off x="-1" y="358405"/>
              <a:ext cx="2847606" cy="707886"/>
            </a:xfrm>
            <a:prstGeom prst="rect">
              <a:avLst/>
            </a:prstGeom>
            <a:noFill/>
          </p:spPr>
          <p:txBody>
            <a:bodyPr wrap="square" rtlCol="0">
              <a:spAutoFit/>
            </a:bodyPr>
            <a:lstStyle/>
            <a:p>
              <a:pPr algn="ctr"/>
              <a:r>
                <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rPr>
                <a:t>2. </a:t>
              </a:r>
              <a:r>
                <a:rPr kumimoji="1" lang="ja-JP" altLang="en-US" sz="4000" b="1" dirty="0">
                  <a:solidFill>
                    <a:schemeClr val="tx1">
                      <a:lumMod val="85000"/>
                      <a:lumOff val="15000"/>
                    </a:schemeClr>
                  </a:solidFill>
                  <a:latin typeface="Meiryo UI" panose="020B0604030504040204" pitchFamily="50" charset="-128"/>
                  <a:ea typeface="Meiryo UI" panose="020B0604030504040204" pitchFamily="50" charset="-128"/>
                </a:rPr>
                <a:t>参加費のお支払いについて</a:t>
              </a:r>
              <a:endPar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endParaRPr>
            </a:p>
          </p:txBody>
        </p:sp>
      </p:grpSp>
      <p:sp>
        <p:nvSpPr>
          <p:cNvPr id="6" name="テキスト ボックス 5">
            <a:extLst>
              <a:ext uri="{FF2B5EF4-FFF2-40B4-BE49-F238E27FC236}">
                <a16:creationId xmlns:a16="http://schemas.microsoft.com/office/drawing/2014/main" id="{338E1254-B190-FA51-E4B2-381C283C2BCF}"/>
              </a:ext>
            </a:extLst>
          </p:cNvPr>
          <p:cNvSpPr txBox="1"/>
          <p:nvPr/>
        </p:nvSpPr>
        <p:spPr>
          <a:xfrm>
            <a:off x="231237" y="1333934"/>
            <a:ext cx="11729525" cy="4855432"/>
          </a:xfrm>
          <a:prstGeom prst="rect">
            <a:avLst/>
          </a:prstGeom>
          <a:noFill/>
        </p:spPr>
        <p:txBody>
          <a:bodyPr wrap="square">
            <a:spAutoFit/>
          </a:bodyPr>
          <a:lstStyle/>
          <a:p>
            <a:pPr lvl="0" algn="just">
              <a:lnSpc>
                <a:spcPct val="150000"/>
              </a:lnSpc>
              <a:spcAft>
                <a:spcPts val="25"/>
              </a:spcAft>
            </a:pPr>
            <a:r>
              <a:rPr lang="ja-JP" altLang="en-US"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② </a:t>
            </a:r>
            <a:r>
              <a:rPr lang="ja-JP" altLang="ja-JP"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お振込完了後、参加費振込完了連絡フォームより、入金が完了したことをお知らせください。</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51130" indent="-5080" algn="just">
              <a:lnSpc>
                <a:spcPct val="150000"/>
              </a:lnSpc>
              <a:spcAft>
                <a:spcPts val="25"/>
              </a:spcAft>
            </a:pP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大会</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HP</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内にある</a:t>
            </a:r>
            <a:r>
              <a:rPr lang="ja-JP"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≪参加費振込完了</a:t>
            </a:r>
            <a:r>
              <a:rPr lang="ja-JP" altLang="en-US"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連絡</a:t>
            </a:r>
            <a:r>
              <a:rPr lang="ja-JP"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フォーム≫</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より必要事項をご入力のうえ、お振込みが完了したことをお知らせく</a:t>
            </a:r>
            <a:endPar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51130" indent="-5080" algn="just">
              <a:lnSpc>
                <a:spcPct val="150000"/>
              </a:lnSpc>
              <a:spcAft>
                <a:spcPts val="25"/>
              </a:spcAft>
            </a:pP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ださい。</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51130" indent="-5080" algn="just">
              <a:lnSpc>
                <a:spcPct val="150000"/>
              </a:lnSpc>
              <a:spcAft>
                <a:spcPts val="25"/>
              </a:spcAft>
            </a:pP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尚、入金確認までにはお時間がかかりますので、引き続き、実行委員会（プレゼン局）からの申込受付</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51130" indent="-5080" algn="just">
              <a:lnSpc>
                <a:spcPct val="150000"/>
              </a:lnSpc>
              <a:spcAft>
                <a:spcPts val="25"/>
              </a:spcAft>
            </a:pP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完了メールをお待ちください。</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21590" indent="-6350" algn="just">
              <a:lnSpc>
                <a:spcPct val="150000"/>
              </a:lnSpc>
              <a:spcAft>
                <a:spcPts val="25"/>
              </a:spcAft>
            </a:pP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lvl="0" algn="just">
              <a:lnSpc>
                <a:spcPct val="150000"/>
              </a:lnSpc>
              <a:spcAft>
                <a:spcPts val="25"/>
              </a:spcAft>
            </a:pPr>
            <a:r>
              <a:rPr lang="ja-JP" altLang="en-US"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③ </a:t>
            </a:r>
            <a:r>
              <a:rPr lang="ja-JP" altLang="ja-JP"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入金確認＆申込受付完了メールが実行委員会より届きます。</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71450" indent="-5080" algn="just">
              <a:lnSpc>
                <a:spcPct val="150000"/>
              </a:lnSpc>
              <a:spcAft>
                <a:spcPts val="25"/>
              </a:spcAft>
            </a:pPr>
            <a:r>
              <a:rPr lang="ja-JP"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実行委員会（プレゼン局）から申込受付完了メールが届いた時点で、正式な申込受付が確定されます。</a:t>
            </a:r>
            <a:endParaRPr lang="en-US"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71450" indent="-5080" algn="just">
              <a:lnSpc>
                <a:spcPct val="150000"/>
              </a:lnSpc>
              <a:spcAft>
                <a:spcPts val="25"/>
              </a:spcAft>
            </a:pP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なお、指定の期日まで入金確認ができない場合は、参加キャンセルの扱いとなる場合がございますのでご注意ください。</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71450" indent="-5080" algn="just">
              <a:lnSpc>
                <a:spcPct val="150000"/>
              </a:lnSpc>
              <a:spcAft>
                <a:spcPts val="25"/>
              </a:spcAft>
            </a:pPr>
            <a:r>
              <a:rPr lang="ja-JP" altLang="ja-JP" sz="190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※毎週土曜日から金曜日申込分の振込期限を翌金曜日（休日の場合、前営業日）といたします。</a:t>
            </a:r>
            <a:endParaRPr lang="ja-JP" altLang="ja-JP" sz="1900" dirty="0">
              <a:solidFill>
                <a:srgbClr val="C00000"/>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71450" indent="-5080" algn="just">
              <a:lnSpc>
                <a:spcPct val="150000"/>
              </a:lnSpc>
              <a:spcAft>
                <a:spcPts val="25"/>
              </a:spcAft>
            </a:pPr>
            <a:r>
              <a:rPr lang="ja-JP" altLang="ja-JP" sz="190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※入金の確認までに</a:t>
            </a:r>
            <a:r>
              <a:rPr lang="en-US" altLang="ja-JP" sz="190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ja-JP" sz="190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週間程度お時間をいただいております。</a:t>
            </a:r>
            <a:endParaRPr lang="ja-JP" altLang="ja-JP" sz="1900" dirty="0">
              <a:solidFill>
                <a:srgbClr val="C00000"/>
              </a:solidFill>
              <a:effectLst/>
              <a:latin typeface="Meiryo UI" panose="020B0604030504040204" pitchFamily="50" charset="-128"/>
              <a:ea typeface="Meiryo UI" panose="020B0604030504040204" pitchFamily="50" charset="-128"/>
              <a:cs typeface="ＭＳ 明朝" panose="02020609040205080304" pitchFamily="17" charset="-128"/>
            </a:endParaRPr>
          </a:p>
        </p:txBody>
      </p:sp>
    </p:spTree>
    <p:extLst>
      <p:ext uri="{BB962C8B-B14F-4D97-AF65-F5344CB8AC3E}">
        <p14:creationId xmlns:p14="http://schemas.microsoft.com/office/powerpoint/2010/main" val="3084654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D349ABB9-5630-B8E1-7D40-5A0F6D6305D6}"/>
              </a:ext>
            </a:extLst>
          </p:cNvPr>
          <p:cNvGrpSpPr/>
          <p:nvPr/>
        </p:nvGrpSpPr>
        <p:grpSpPr>
          <a:xfrm>
            <a:off x="-1" y="259573"/>
            <a:ext cx="10846192" cy="905551"/>
            <a:chOff x="-1" y="259573"/>
            <a:chExt cx="2982351" cy="905551"/>
          </a:xfrm>
        </p:grpSpPr>
        <p:sp>
          <p:nvSpPr>
            <p:cNvPr id="4" name="矢印: 五方向 3">
              <a:extLst>
                <a:ext uri="{FF2B5EF4-FFF2-40B4-BE49-F238E27FC236}">
                  <a16:creationId xmlns:a16="http://schemas.microsoft.com/office/drawing/2014/main" id="{4C69E6BE-BD14-04B4-A976-3CA8814E7669}"/>
                </a:ext>
              </a:extLst>
            </p:cNvPr>
            <p:cNvSpPr/>
            <p:nvPr/>
          </p:nvSpPr>
          <p:spPr>
            <a:xfrm>
              <a:off x="-1" y="259573"/>
              <a:ext cx="2982351" cy="905551"/>
            </a:xfrm>
            <a:prstGeom prst="homePlat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2427513-EB4C-7458-3CA5-58AA23F41728}"/>
                </a:ext>
              </a:extLst>
            </p:cNvPr>
            <p:cNvSpPr txBox="1"/>
            <p:nvPr/>
          </p:nvSpPr>
          <p:spPr>
            <a:xfrm>
              <a:off x="-1" y="358405"/>
              <a:ext cx="2847606" cy="707886"/>
            </a:xfrm>
            <a:prstGeom prst="rect">
              <a:avLst/>
            </a:prstGeom>
            <a:noFill/>
          </p:spPr>
          <p:txBody>
            <a:bodyPr wrap="square" rtlCol="0">
              <a:spAutoFit/>
            </a:bodyPr>
            <a:lstStyle/>
            <a:p>
              <a:pPr algn="ctr"/>
              <a:r>
                <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rPr>
                <a:t>3. </a:t>
              </a:r>
              <a:r>
                <a:rPr kumimoji="1" lang="ja-JP" altLang="en-US" sz="4000" b="1" dirty="0">
                  <a:solidFill>
                    <a:schemeClr val="tx1">
                      <a:lumMod val="85000"/>
                      <a:lumOff val="15000"/>
                    </a:schemeClr>
                  </a:solidFill>
                  <a:latin typeface="Meiryo UI" panose="020B0604030504040204" pitchFamily="50" charset="-128"/>
                  <a:ea typeface="Meiryo UI" panose="020B0604030504040204" pitchFamily="50" charset="-128"/>
                </a:rPr>
                <a:t>加盟校費・準加盟校費のお支払いについて</a:t>
              </a:r>
              <a:endPar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endParaRPr>
            </a:p>
          </p:txBody>
        </p:sp>
      </p:grpSp>
      <p:sp>
        <p:nvSpPr>
          <p:cNvPr id="6" name="テキスト ボックス 5">
            <a:extLst>
              <a:ext uri="{FF2B5EF4-FFF2-40B4-BE49-F238E27FC236}">
                <a16:creationId xmlns:a16="http://schemas.microsoft.com/office/drawing/2014/main" id="{338E1254-B190-FA51-E4B2-381C283C2BCF}"/>
              </a:ext>
            </a:extLst>
          </p:cNvPr>
          <p:cNvSpPr txBox="1"/>
          <p:nvPr/>
        </p:nvSpPr>
        <p:spPr>
          <a:xfrm>
            <a:off x="532226" y="1165123"/>
            <a:ext cx="11354973" cy="5128968"/>
          </a:xfrm>
          <a:prstGeom prst="rect">
            <a:avLst/>
          </a:prstGeom>
          <a:noFill/>
        </p:spPr>
        <p:txBody>
          <a:bodyPr wrap="square">
            <a:spAutoFit/>
          </a:bodyPr>
          <a:lstStyle/>
          <a:p>
            <a:pPr marL="342900" indent="-342900">
              <a:lnSpc>
                <a:spcPct val="150000"/>
              </a:lnSpc>
              <a:buFont typeface="Wingdings" panose="05000000000000000000" pitchFamily="2" charset="2"/>
              <a:buChar char="n"/>
            </a:pPr>
            <a:r>
              <a:rPr kumimoji="1" lang="ja-JP" altLang="en-US" sz="2400" b="1" dirty="0">
                <a:solidFill>
                  <a:schemeClr val="tx1">
                    <a:lumMod val="85000"/>
                    <a:lumOff val="15000"/>
                  </a:schemeClr>
                </a:solidFill>
                <a:latin typeface="Meiryo UI" panose="020B0604030504040204" pitchFamily="50" charset="-128"/>
                <a:ea typeface="Meiryo UI" panose="020B0604030504040204" pitchFamily="50" charset="-128"/>
              </a:rPr>
              <a:t>費用</a:t>
            </a:r>
            <a:endParaRPr kumimoji="1" lang="en-US" altLang="ja-JP" sz="2400" b="1" dirty="0">
              <a:solidFill>
                <a:schemeClr val="tx1">
                  <a:lumMod val="85000"/>
                  <a:lumOff val="15000"/>
                </a:schemeClr>
              </a:solidFill>
              <a:latin typeface="Meiryo UI" panose="020B0604030504040204" pitchFamily="50" charset="-128"/>
              <a:ea typeface="Meiryo UI" panose="020B0604030504040204" pitchFamily="50" charset="-128"/>
            </a:endParaRPr>
          </a:p>
          <a:p>
            <a:pPr marL="21590" indent="133350">
              <a:lnSpc>
                <a:spcPct val="111000"/>
              </a:lnSpc>
              <a:spcAft>
                <a:spcPts val="25"/>
              </a:spcAft>
            </a:pPr>
            <a:r>
              <a:rPr lang="ja-JP" altLang="ja-JP"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加盟校費  ：１団体につき</a:t>
            </a:r>
            <a:r>
              <a:rPr lang="en-US"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7,000</a:t>
            </a:r>
            <a:r>
              <a:rPr lang="ja-JP"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円</a:t>
            </a:r>
            <a:endParaRPr lang="ja-JP"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21590" indent="133350">
              <a:lnSpc>
                <a:spcPct val="111000"/>
              </a:lnSpc>
              <a:spcAft>
                <a:spcPts val="25"/>
              </a:spcAft>
            </a:pP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・準加盟校費：１ゼミにつき</a:t>
            </a:r>
            <a:r>
              <a:rPr lang="en-US"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2,000</a:t>
            </a:r>
            <a:r>
              <a:rPr lang="ja-JP" altLang="ja-JP" sz="1900" b="1" u="sng"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円</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（同一ゼミ内で複数チーム出場可）</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279400" indent="-133350">
              <a:lnSpc>
                <a:spcPct val="111000"/>
              </a:lnSpc>
              <a:spcAft>
                <a:spcPts val="25"/>
              </a:spcAft>
            </a:pP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※討論部門、プレゼン部門両部門の参加数が</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ゼミナール以上参加の場合は加盟校になることをおすすめいたします。</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342900" indent="-342900">
              <a:lnSpc>
                <a:spcPct val="150000"/>
              </a:lnSpc>
              <a:buFont typeface="Wingdings" panose="05000000000000000000" pitchFamily="2" charset="2"/>
              <a:buChar char="n"/>
            </a:pPr>
            <a:r>
              <a:rPr kumimoji="1" lang="ja-JP" altLang="en-US" sz="2400" b="1" dirty="0">
                <a:solidFill>
                  <a:schemeClr val="tx1">
                    <a:lumMod val="85000"/>
                    <a:lumOff val="15000"/>
                  </a:schemeClr>
                </a:solidFill>
                <a:latin typeface="Meiryo UI" panose="020B0604030504040204" pitchFamily="50" charset="-128"/>
                <a:ea typeface="Meiryo UI" panose="020B0604030504040204" pitchFamily="50" charset="-128"/>
              </a:rPr>
              <a:t>支払期間</a:t>
            </a:r>
            <a:endParaRPr kumimoji="1" lang="en-US" altLang="ja-JP" sz="2400" b="1" dirty="0">
              <a:solidFill>
                <a:schemeClr val="tx1">
                  <a:lumMod val="85000"/>
                  <a:lumOff val="15000"/>
                </a:schemeClr>
              </a:solidFill>
              <a:latin typeface="Meiryo UI" panose="020B0604030504040204" pitchFamily="50" charset="-128"/>
              <a:ea typeface="Meiryo UI" panose="020B0604030504040204" pitchFamily="50" charset="-128"/>
            </a:endParaRPr>
          </a:p>
          <a:p>
            <a:pPr>
              <a:lnSpc>
                <a:spcPct val="150000"/>
              </a:lnSpc>
            </a:pPr>
            <a:r>
              <a:rPr lang="ja-JP" altLang="en-US" sz="1800" b="1" kern="0" dirty="0">
                <a:solidFill>
                  <a:srgbClr val="FF0000"/>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2000" b="1" kern="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4</a:t>
            </a:r>
            <a:r>
              <a:rPr lang="ja-JP" altLang="ja-JP" sz="2000" b="1" kern="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kern="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24</a:t>
            </a:r>
            <a:r>
              <a:rPr lang="ja-JP" altLang="ja-JP" sz="2000" b="1" kern="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日（月）～</a:t>
            </a:r>
            <a:r>
              <a:rPr lang="en-US" altLang="ja-JP" sz="2000" b="1" kern="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6</a:t>
            </a:r>
            <a:r>
              <a:rPr lang="ja-JP" altLang="ja-JP" sz="2000" b="1" kern="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2000" b="1" kern="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16</a:t>
            </a:r>
            <a:r>
              <a:rPr lang="ja-JP" altLang="ja-JP" sz="2000" b="1" kern="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日（金）</a:t>
            </a:r>
            <a:endParaRPr lang="en-US" altLang="ja-JP" sz="2000" b="1" kern="0"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342900" indent="-342900">
              <a:lnSpc>
                <a:spcPct val="150000"/>
              </a:lnSpc>
              <a:buFont typeface="Wingdings" panose="05000000000000000000" pitchFamily="2" charset="2"/>
              <a:buChar char="n"/>
            </a:pPr>
            <a:r>
              <a:rPr kumimoji="1" lang="ja-JP" altLang="en-US" sz="2400" b="1" dirty="0">
                <a:solidFill>
                  <a:schemeClr val="tx1">
                    <a:lumMod val="85000"/>
                    <a:lumOff val="15000"/>
                  </a:schemeClr>
                </a:solidFill>
                <a:latin typeface="Meiryo UI" panose="020B0604030504040204" pitchFamily="50" charset="-128"/>
                <a:ea typeface="Meiryo UI" panose="020B0604030504040204" pitchFamily="50" charset="-128"/>
              </a:rPr>
              <a:t>指定口座</a:t>
            </a:r>
            <a:endParaRPr kumimoji="1" lang="en-US" altLang="ja-JP" sz="2400" b="1" dirty="0">
              <a:solidFill>
                <a:schemeClr val="tx1">
                  <a:lumMod val="85000"/>
                  <a:lumOff val="15000"/>
                </a:schemeClr>
              </a:solidFill>
              <a:latin typeface="Meiryo UI" panose="020B0604030504040204" pitchFamily="50" charset="-128"/>
              <a:ea typeface="Meiryo UI" panose="020B0604030504040204" pitchFamily="50" charset="-128"/>
            </a:endParaRPr>
          </a:p>
          <a:p>
            <a:pPr algn="ctr">
              <a:lnSpc>
                <a:spcPct val="150000"/>
              </a:lnSpc>
            </a:pPr>
            <a:r>
              <a:rPr lang="ja-JP" altLang="en-US" sz="2400" b="1" dirty="0">
                <a:solidFill>
                  <a:srgbClr val="C00000"/>
                </a:solidFill>
                <a:latin typeface="Meiryo UI" panose="020B0604030504040204" pitchFamily="50" charset="-128"/>
                <a:ea typeface="Meiryo UI" panose="020B0604030504040204" pitchFamily="50" charset="-128"/>
              </a:rPr>
              <a:t>　</a:t>
            </a:r>
            <a:r>
              <a:rPr lang="en-US" altLang="ja-JP" sz="2000" b="1" dirty="0">
                <a:solidFill>
                  <a:srgbClr val="C00000"/>
                </a:solidFill>
                <a:latin typeface="Meiryo UI" panose="020B0604030504040204" pitchFamily="50" charset="-128"/>
                <a:ea typeface="Meiryo UI" panose="020B0604030504040204" pitchFamily="50" charset="-128"/>
              </a:rPr>
              <a:t>※</a:t>
            </a:r>
            <a:r>
              <a:rPr lang="ja-JP" altLang="en-US" sz="2000" b="1" dirty="0">
                <a:solidFill>
                  <a:srgbClr val="C00000"/>
                </a:solidFill>
                <a:latin typeface="Meiryo UI" panose="020B0604030504040204" pitchFamily="50" charset="-128"/>
                <a:ea typeface="Meiryo UI" panose="020B0604030504040204" pitchFamily="50" charset="-128"/>
              </a:rPr>
              <a:t>「加盟校費・準加盟校費」振込先とは異なりますので、振り込み時は十分ご注意ください。</a:t>
            </a:r>
            <a:endParaRPr kumimoji="1" lang="en-US" altLang="ja-JP" sz="2000" b="1" dirty="0">
              <a:solidFill>
                <a:schemeClr val="tx1">
                  <a:lumMod val="85000"/>
                  <a:lumOff val="15000"/>
                </a:schemeClr>
              </a:solidFill>
              <a:latin typeface="Meiryo UI" panose="020B0604030504040204" pitchFamily="50" charset="-128"/>
              <a:ea typeface="Meiryo UI" panose="020B0604030504040204" pitchFamily="50" charset="-128"/>
            </a:endParaRPr>
          </a:p>
          <a:p>
            <a:pPr lvl="1">
              <a:lnSpc>
                <a:spcPct val="150000"/>
              </a:lnSpc>
              <a:spcAft>
                <a:spcPts val="600"/>
              </a:spcAft>
            </a:pPr>
            <a:r>
              <a:rPr lang="ja-JP" altLang="en-US" sz="1900" b="1" dirty="0">
                <a:solidFill>
                  <a:schemeClr val="tx1">
                    <a:lumMod val="85000"/>
                    <a:lumOff val="15000"/>
                  </a:schemeClr>
                </a:solidFill>
                <a:latin typeface="Meiryo UI" panose="020B0604030504040204" pitchFamily="50" charset="-128"/>
                <a:ea typeface="Meiryo UI" panose="020B0604030504040204" pitchFamily="50" charset="-128"/>
              </a:rPr>
              <a:t>　　　　　・銀行名：ゆうちょ銀行　　　　　　　　　・預金種目：普通預金</a:t>
            </a:r>
            <a:endParaRPr lang="en-US" altLang="ja-JP" sz="1900" b="1" dirty="0">
              <a:solidFill>
                <a:schemeClr val="tx1">
                  <a:lumMod val="85000"/>
                  <a:lumOff val="15000"/>
                </a:schemeClr>
              </a:solidFill>
              <a:latin typeface="Meiryo UI" panose="020B0604030504040204" pitchFamily="50" charset="-128"/>
              <a:ea typeface="Meiryo UI" panose="020B0604030504040204" pitchFamily="50" charset="-128"/>
            </a:endParaRPr>
          </a:p>
          <a:p>
            <a:pPr lvl="1">
              <a:lnSpc>
                <a:spcPct val="150000"/>
              </a:lnSpc>
              <a:spcAft>
                <a:spcPts val="600"/>
              </a:spcAft>
            </a:pPr>
            <a:r>
              <a:rPr lang="ja-JP" altLang="en-US" sz="1900" b="1" dirty="0">
                <a:solidFill>
                  <a:schemeClr val="tx1">
                    <a:lumMod val="85000"/>
                    <a:lumOff val="15000"/>
                  </a:schemeClr>
                </a:solidFill>
                <a:latin typeface="Meiryo UI" panose="020B0604030504040204" pitchFamily="50" charset="-128"/>
                <a:ea typeface="Meiryo UI" panose="020B0604030504040204" pitchFamily="50" charset="-128"/>
              </a:rPr>
              <a:t>　　　　　・店舗：〇〇八（ゼロゼロハチ）　　　・口座番号：</a:t>
            </a:r>
            <a:r>
              <a:rPr lang="en-US" altLang="ja-JP" sz="1900" b="1" dirty="0">
                <a:solidFill>
                  <a:schemeClr val="tx1">
                    <a:lumMod val="85000"/>
                    <a:lumOff val="15000"/>
                  </a:schemeClr>
                </a:solidFill>
                <a:latin typeface="Meiryo UI" panose="020B0604030504040204" pitchFamily="50" charset="-128"/>
                <a:ea typeface="Meiryo UI" panose="020B0604030504040204" pitchFamily="50" charset="-128"/>
              </a:rPr>
              <a:t>9652057</a:t>
            </a:r>
          </a:p>
          <a:p>
            <a:pPr lvl="1">
              <a:lnSpc>
                <a:spcPct val="150000"/>
              </a:lnSpc>
              <a:spcAft>
                <a:spcPts val="600"/>
              </a:spcAft>
            </a:pPr>
            <a:r>
              <a:rPr lang="ja-JP" altLang="en-US" sz="1900" b="1" dirty="0">
                <a:solidFill>
                  <a:schemeClr val="tx1">
                    <a:lumMod val="85000"/>
                    <a:lumOff val="15000"/>
                  </a:schemeClr>
                </a:solidFill>
                <a:latin typeface="Meiryo UI" panose="020B0604030504040204" pitchFamily="50" charset="-128"/>
                <a:ea typeface="Meiryo UI" panose="020B0604030504040204" pitchFamily="50" charset="-128"/>
              </a:rPr>
              <a:t>　　　　　・店番：</a:t>
            </a:r>
            <a:r>
              <a:rPr lang="en-US" altLang="ja-JP" sz="1900" b="1" dirty="0">
                <a:solidFill>
                  <a:schemeClr val="tx1">
                    <a:lumMod val="85000"/>
                    <a:lumOff val="15000"/>
                  </a:schemeClr>
                </a:solidFill>
                <a:latin typeface="Meiryo UI" panose="020B0604030504040204" pitchFamily="50" charset="-128"/>
                <a:ea typeface="Meiryo UI" panose="020B0604030504040204" pitchFamily="50" charset="-128"/>
              </a:rPr>
              <a:t>008</a:t>
            </a:r>
            <a:r>
              <a:rPr lang="ja-JP" altLang="en-US" sz="1900" b="1" dirty="0">
                <a:solidFill>
                  <a:schemeClr val="tx1">
                    <a:lumMod val="85000"/>
                    <a:lumOff val="15000"/>
                  </a:schemeClr>
                </a:solidFill>
                <a:latin typeface="Meiryo UI" panose="020B0604030504040204" pitchFamily="50" charset="-128"/>
                <a:ea typeface="Meiryo UI" panose="020B0604030504040204" pitchFamily="50" charset="-128"/>
              </a:rPr>
              <a:t>　　　　　　　　　　　　　　　・口座名義：日本学生経済ゼミナール関東部会</a:t>
            </a:r>
            <a:endParaRPr kumimoji="1" lang="en-US" altLang="ja-JP" sz="1900" b="1" dirty="0">
              <a:solidFill>
                <a:schemeClr val="tx1">
                  <a:lumMod val="85000"/>
                  <a:lumOff val="1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55493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D349ABB9-5630-B8E1-7D40-5A0F6D6305D6}"/>
              </a:ext>
            </a:extLst>
          </p:cNvPr>
          <p:cNvGrpSpPr/>
          <p:nvPr/>
        </p:nvGrpSpPr>
        <p:grpSpPr>
          <a:xfrm>
            <a:off x="-1" y="259573"/>
            <a:ext cx="10846192" cy="905551"/>
            <a:chOff x="-1" y="259573"/>
            <a:chExt cx="2982351" cy="905551"/>
          </a:xfrm>
        </p:grpSpPr>
        <p:sp>
          <p:nvSpPr>
            <p:cNvPr id="4" name="矢印: 五方向 3">
              <a:extLst>
                <a:ext uri="{FF2B5EF4-FFF2-40B4-BE49-F238E27FC236}">
                  <a16:creationId xmlns:a16="http://schemas.microsoft.com/office/drawing/2014/main" id="{4C69E6BE-BD14-04B4-A976-3CA8814E7669}"/>
                </a:ext>
              </a:extLst>
            </p:cNvPr>
            <p:cNvSpPr/>
            <p:nvPr/>
          </p:nvSpPr>
          <p:spPr>
            <a:xfrm>
              <a:off x="-1" y="259573"/>
              <a:ext cx="2982351" cy="905551"/>
            </a:xfrm>
            <a:prstGeom prst="homePlat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2427513-EB4C-7458-3CA5-58AA23F41728}"/>
                </a:ext>
              </a:extLst>
            </p:cNvPr>
            <p:cNvSpPr txBox="1"/>
            <p:nvPr/>
          </p:nvSpPr>
          <p:spPr>
            <a:xfrm>
              <a:off x="-1" y="358405"/>
              <a:ext cx="2847606" cy="707886"/>
            </a:xfrm>
            <a:prstGeom prst="rect">
              <a:avLst/>
            </a:prstGeom>
            <a:noFill/>
          </p:spPr>
          <p:txBody>
            <a:bodyPr wrap="square" rtlCol="0">
              <a:spAutoFit/>
            </a:bodyPr>
            <a:lstStyle/>
            <a:p>
              <a:pPr algn="ctr"/>
              <a:r>
                <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rPr>
                <a:t>3. </a:t>
              </a:r>
              <a:r>
                <a:rPr kumimoji="1" lang="ja-JP" altLang="en-US" sz="4000" b="1" dirty="0">
                  <a:solidFill>
                    <a:schemeClr val="tx1">
                      <a:lumMod val="85000"/>
                      <a:lumOff val="15000"/>
                    </a:schemeClr>
                  </a:solidFill>
                  <a:latin typeface="Meiryo UI" panose="020B0604030504040204" pitchFamily="50" charset="-128"/>
                  <a:ea typeface="Meiryo UI" panose="020B0604030504040204" pitchFamily="50" charset="-128"/>
                </a:rPr>
                <a:t>加盟校費・準加盟校費のお支払いについて</a:t>
              </a:r>
              <a:endPar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endParaRPr>
            </a:p>
          </p:txBody>
        </p:sp>
      </p:grpSp>
      <p:sp>
        <p:nvSpPr>
          <p:cNvPr id="8" name="テキスト ボックス 7">
            <a:extLst>
              <a:ext uri="{FF2B5EF4-FFF2-40B4-BE49-F238E27FC236}">
                <a16:creationId xmlns:a16="http://schemas.microsoft.com/office/drawing/2014/main" id="{C15182B6-D2A9-52EE-8D88-2D25DF8A0B00}"/>
              </a:ext>
            </a:extLst>
          </p:cNvPr>
          <p:cNvSpPr txBox="1"/>
          <p:nvPr/>
        </p:nvSpPr>
        <p:spPr>
          <a:xfrm>
            <a:off x="996461" y="1933066"/>
            <a:ext cx="10199078" cy="3682675"/>
          </a:xfrm>
          <a:prstGeom prst="rect">
            <a:avLst/>
          </a:prstGeom>
          <a:noFill/>
        </p:spPr>
        <p:txBody>
          <a:bodyPr wrap="square" rtlCol="0">
            <a:spAutoFit/>
          </a:bodyPr>
          <a:lstStyle/>
          <a:p>
            <a:pPr>
              <a:lnSpc>
                <a:spcPct val="200000"/>
              </a:lnSpc>
            </a:pPr>
            <a:r>
              <a:rPr kumimoji="1" lang="en-US" altLang="ja-JP" sz="2000" b="1" dirty="0">
                <a:solidFill>
                  <a:srgbClr val="C00000"/>
                </a:solidFill>
                <a:latin typeface="Meiryo UI" panose="020B0604030504040204" pitchFamily="50" charset="-128"/>
                <a:ea typeface="Meiryo UI" panose="020B0604030504040204" pitchFamily="50" charset="-128"/>
              </a:rPr>
              <a:t>※</a:t>
            </a:r>
            <a:r>
              <a:rPr kumimoji="1" lang="ja-JP" altLang="en-US" sz="2000" b="1" dirty="0">
                <a:solidFill>
                  <a:srgbClr val="C00000"/>
                </a:solidFill>
                <a:latin typeface="Meiryo UI" panose="020B0604030504040204" pitchFamily="50" charset="-128"/>
                <a:ea typeface="Meiryo UI" panose="020B0604030504040204" pitchFamily="50" charset="-128"/>
              </a:rPr>
              <a:t>所属学部、または所属大学加盟校の場合は、ゼミ単位で行っていただくお手続きやお支払いは</a:t>
            </a:r>
            <a:endParaRPr kumimoji="1" lang="en-US" altLang="ja-JP" sz="2000" b="1" dirty="0">
              <a:solidFill>
                <a:srgbClr val="C00000"/>
              </a:solidFill>
              <a:latin typeface="Meiryo UI" panose="020B0604030504040204" pitchFamily="50" charset="-128"/>
              <a:ea typeface="Meiryo UI" panose="020B0604030504040204" pitchFamily="50" charset="-128"/>
            </a:endParaRPr>
          </a:p>
          <a:p>
            <a:pPr>
              <a:lnSpc>
                <a:spcPct val="200000"/>
              </a:lnSpc>
            </a:pPr>
            <a:r>
              <a:rPr kumimoji="1" lang="ja-JP" altLang="en-US" sz="2000" b="1" dirty="0">
                <a:solidFill>
                  <a:srgbClr val="C00000"/>
                </a:solidFill>
                <a:latin typeface="Meiryo UI" panose="020B0604030504040204" pitchFamily="50" charset="-128"/>
                <a:ea typeface="Meiryo UI" panose="020B0604030504040204" pitchFamily="50" charset="-128"/>
              </a:rPr>
              <a:t>　 一切ございません。</a:t>
            </a:r>
            <a:endParaRPr kumimoji="1" lang="en-US" altLang="ja-JP" sz="2000" b="1" dirty="0">
              <a:solidFill>
                <a:srgbClr val="C00000"/>
              </a:solidFill>
              <a:latin typeface="Meiryo UI" panose="020B0604030504040204" pitchFamily="50" charset="-128"/>
              <a:ea typeface="Meiryo UI" panose="020B0604030504040204" pitchFamily="50" charset="-128"/>
            </a:endParaRPr>
          </a:p>
          <a:p>
            <a:pPr lvl="0" algn="just">
              <a:lnSpc>
                <a:spcPct val="200000"/>
              </a:lnSpc>
              <a:spcAft>
                <a:spcPts val="25"/>
              </a:spcAft>
            </a:pPr>
            <a:r>
              <a:rPr kumimoji="1" lang="en-US" altLang="ja-JP" sz="2000" dirty="0">
                <a:latin typeface="Meiryo UI" panose="020B0604030504040204" pitchFamily="50" charset="-128"/>
                <a:ea typeface="Meiryo UI" panose="020B0604030504040204" pitchFamily="50" charset="-128"/>
              </a:rPr>
              <a:t>※</a:t>
            </a:r>
            <a:r>
              <a:rPr lang="ja-JP" altLang="en-US" sz="20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お振込完了後、</a:t>
            </a:r>
            <a:r>
              <a:rPr lang="ja-JP" altLang="en-US"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大会</a:t>
            </a:r>
            <a:r>
              <a:rPr lang="en-US" altLang="ja-JP"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HP</a:t>
            </a:r>
            <a:r>
              <a:rPr lang="ja-JP" altLang="ja-JP"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内にある</a:t>
            </a:r>
            <a:r>
              <a:rPr lang="ja-JP" altLang="ja-JP"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加盟校</a:t>
            </a:r>
            <a:r>
              <a:rPr lang="ja-JP" altLang="ja-JP"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費振込完了</a:t>
            </a:r>
            <a:r>
              <a:rPr lang="ja-JP" altLang="en-US"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連絡</a:t>
            </a:r>
            <a:r>
              <a:rPr lang="ja-JP" altLang="ja-JP"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フォーム≫</a:t>
            </a:r>
            <a:r>
              <a:rPr lang="ja-JP" altLang="en-US"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又は</a:t>
            </a:r>
            <a:r>
              <a:rPr lang="ja-JP" altLang="ja-JP"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準加盟校</a:t>
            </a:r>
            <a:r>
              <a:rPr lang="ja-JP" altLang="ja-JP"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費振</a:t>
            </a:r>
            <a:endParaRPr lang="en-US" altLang="ja-JP"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endParaRPr>
          </a:p>
          <a:p>
            <a:pPr lvl="0" algn="just">
              <a:lnSpc>
                <a:spcPct val="200000"/>
              </a:lnSpc>
              <a:spcAft>
                <a:spcPts val="25"/>
              </a:spcAft>
            </a:pPr>
            <a:r>
              <a:rPr lang="ja-JP" altLang="en-US"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込完了</a:t>
            </a:r>
            <a:r>
              <a:rPr lang="ja-JP" altLang="en-US"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連絡</a:t>
            </a:r>
            <a:r>
              <a:rPr lang="ja-JP" altLang="ja-JP" sz="20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フォーム≫</a:t>
            </a:r>
            <a:r>
              <a:rPr lang="ja-JP" altLang="ja-JP"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より必要事項をご入力のうえ、お振込みが完了したことをお知らせください。</a:t>
            </a:r>
            <a:endParaRPr lang="ja-JP" altLang="ja-JP" sz="20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51130" indent="-5080" algn="just">
              <a:lnSpc>
                <a:spcPct val="200000"/>
              </a:lnSpc>
              <a:spcAft>
                <a:spcPts val="25"/>
              </a:spcAft>
            </a:pPr>
            <a:r>
              <a:rPr lang="ja-JP" altLang="en-US"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尚、入金確認までにはお時間がかかりますので、引き続き、実行委員会（プレゼン局）からの申</a:t>
            </a:r>
            <a:r>
              <a:rPr lang="ja-JP" altLang="en-US"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51130" indent="-5080" algn="just">
              <a:lnSpc>
                <a:spcPct val="200000"/>
              </a:lnSpc>
              <a:spcAft>
                <a:spcPts val="25"/>
              </a:spcAft>
            </a:pPr>
            <a:r>
              <a:rPr lang="ja-JP" altLang="en-US"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20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込受付完了メールをお待ちください。</a:t>
            </a:r>
            <a:endParaRPr lang="ja-JP" altLang="ja-JP" sz="20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p:txBody>
      </p:sp>
    </p:spTree>
    <p:extLst>
      <p:ext uri="{BB962C8B-B14F-4D97-AF65-F5344CB8AC3E}">
        <p14:creationId xmlns:p14="http://schemas.microsoft.com/office/powerpoint/2010/main" val="4112729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a:extLst>
              <a:ext uri="{FF2B5EF4-FFF2-40B4-BE49-F238E27FC236}">
                <a16:creationId xmlns:a16="http://schemas.microsoft.com/office/drawing/2014/main" id="{D349ABB9-5630-B8E1-7D40-5A0F6D6305D6}"/>
              </a:ext>
            </a:extLst>
          </p:cNvPr>
          <p:cNvGrpSpPr/>
          <p:nvPr/>
        </p:nvGrpSpPr>
        <p:grpSpPr>
          <a:xfrm>
            <a:off x="-1" y="259573"/>
            <a:ext cx="9383152" cy="905551"/>
            <a:chOff x="-1" y="259573"/>
            <a:chExt cx="2982351" cy="905551"/>
          </a:xfrm>
        </p:grpSpPr>
        <p:sp>
          <p:nvSpPr>
            <p:cNvPr id="4" name="矢印: 五方向 3">
              <a:extLst>
                <a:ext uri="{FF2B5EF4-FFF2-40B4-BE49-F238E27FC236}">
                  <a16:creationId xmlns:a16="http://schemas.microsoft.com/office/drawing/2014/main" id="{4C69E6BE-BD14-04B4-A976-3CA8814E7669}"/>
                </a:ext>
              </a:extLst>
            </p:cNvPr>
            <p:cNvSpPr/>
            <p:nvPr/>
          </p:nvSpPr>
          <p:spPr>
            <a:xfrm>
              <a:off x="-1" y="259573"/>
              <a:ext cx="2982351" cy="905551"/>
            </a:xfrm>
            <a:prstGeom prst="homePlate">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2" name="テキスト ボックス 1">
              <a:extLst>
                <a:ext uri="{FF2B5EF4-FFF2-40B4-BE49-F238E27FC236}">
                  <a16:creationId xmlns:a16="http://schemas.microsoft.com/office/drawing/2014/main" id="{02427513-EB4C-7458-3CA5-58AA23F41728}"/>
                </a:ext>
              </a:extLst>
            </p:cNvPr>
            <p:cNvSpPr txBox="1"/>
            <p:nvPr/>
          </p:nvSpPr>
          <p:spPr>
            <a:xfrm>
              <a:off x="-1" y="358405"/>
              <a:ext cx="2847606" cy="707886"/>
            </a:xfrm>
            <a:prstGeom prst="rect">
              <a:avLst/>
            </a:prstGeom>
            <a:noFill/>
          </p:spPr>
          <p:txBody>
            <a:bodyPr wrap="square" rtlCol="0">
              <a:spAutoFit/>
            </a:bodyPr>
            <a:lstStyle/>
            <a:p>
              <a:pPr algn="ctr"/>
              <a:r>
                <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rPr>
                <a:t>7. </a:t>
              </a:r>
              <a:r>
                <a:rPr kumimoji="1" lang="ja-JP" altLang="en-US" sz="4000" b="1" dirty="0">
                  <a:solidFill>
                    <a:schemeClr val="tx1">
                      <a:lumMod val="85000"/>
                      <a:lumOff val="15000"/>
                    </a:schemeClr>
                  </a:solidFill>
                  <a:latin typeface="Meiryo UI" panose="020B0604030504040204" pitchFamily="50" charset="-128"/>
                  <a:ea typeface="Meiryo UI" panose="020B0604030504040204" pitchFamily="50" charset="-128"/>
                </a:rPr>
                <a:t>参加申込キャンセル・変更について</a:t>
              </a:r>
              <a:endParaRPr kumimoji="1" lang="en-US" altLang="ja-JP" sz="4000" b="1" dirty="0">
                <a:solidFill>
                  <a:schemeClr val="tx1">
                    <a:lumMod val="85000"/>
                    <a:lumOff val="15000"/>
                  </a:schemeClr>
                </a:solidFill>
                <a:latin typeface="Meiryo UI" panose="020B0604030504040204" pitchFamily="50" charset="-128"/>
                <a:ea typeface="Meiryo UI" panose="020B0604030504040204" pitchFamily="50" charset="-128"/>
              </a:endParaRPr>
            </a:p>
          </p:txBody>
        </p:sp>
      </p:grpSp>
      <p:sp>
        <p:nvSpPr>
          <p:cNvPr id="3" name="テキスト ボックス 2">
            <a:extLst>
              <a:ext uri="{FF2B5EF4-FFF2-40B4-BE49-F238E27FC236}">
                <a16:creationId xmlns:a16="http://schemas.microsoft.com/office/drawing/2014/main" id="{66AB5DF5-CD7D-5B57-8146-E750668CF197}"/>
              </a:ext>
            </a:extLst>
          </p:cNvPr>
          <p:cNvSpPr txBox="1"/>
          <p:nvPr/>
        </p:nvSpPr>
        <p:spPr>
          <a:xfrm>
            <a:off x="156640" y="1752091"/>
            <a:ext cx="11878719" cy="4047262"/>
          </a:xfrm>
          <a:prstGeom prst="rect">
            <a:avLst/>
          </a:prstGeom>
          <a:noFill/>
        </p:spPr>
        <p:txBody>
          <a:bodyPr wrap="square" rtlCol="0">
            <a:spAutoFit/>
          </a:bodyPr>
          <a:lstStyle/>
          <a:p>
            <a:pPr marL="285750" indent="-285750">
              <a:spcAft>
                <a:spcPts val="25"/>
              </a:spcAft>
              <a:buFont typeface="Wingdings" panose="05000000000000000000" pitchFamily="2" charset="2"/>
              <a:buChar char="n"/>
            </a:pPr>
            <a:r>
              <a:rPr lang="ja-JP" altLang="en-US" sz="24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キャンセルについて</a:t>
            </a:r>
            <a:endParaRPr lang="en-US" altLang="ja-JP" sz="24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73990" indent="-7620">
              <a:spcAft>
                <a:spcPts val="25"/>
              </a:spcAft>
            </a:pPr>
            <a:r>
              <a:rPr lang="ja-JP" altLang="en-US" sz="18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参加受付完了後のキャンセルは</a:t>
            </a:r>
            <a:r>
              <a:rPr lang="ja-JP"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原則として不可</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とさせていただいております。</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60655" indent="-6350">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やむを得ない事情での参加をキャンセルする場合、エントリー費（</a:t>
            </a:r>
            <a:r>
              <a:rPr lang="ja-JP" altLang="ja-JP"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一人当たり</a:t>
            </a:r>
            <a:r>
              <a:rPr lang="en-US" altLang="ja-JP"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2,000</a:t>
            </a:r>
            <a:r>
              <a:rPr lang="ja-JP" altLang="ja-JP" sz="1900" b="1"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円</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）の</a:t>
            </a:r>
            <a:r>
              <a:rPr lang="ja-JP"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ご返金はいたしか</a:t>
            </a:r>
            <a:endParaRPr lang="en-US"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endParaRPr>
          </a:p>
          <a:p>
            <a:pPr marL="160655" indent="-6350">
              <a:spcAft>
                <a:spcPts val="25"/>
              </a:spcAft>
            </a:pPr>
            <a:r>
              <a:rPr lang="ja-JP" altLang="en-US"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ねます</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ので、あらかじめご了承ください。</a:t>
            </a:r>
            <a:endParaRPr lang="ja-JP" altLang="ja-JP" sz="18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60655" indent="-6350">
              <a:spcAft>
                <a:spcPts val="25"/>
              </a:spcAft>
            </a:pPr>
            <a:r>
              <a:rPr lang="ja-JP" altLang="en-US" sz="18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また、本選の開催方法がオンラインになった際も、</a:t>
            </a:r>
            <a:r>
              <a:rPr lang="ja-JP"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申し込み後の返金対応はいたしかねます</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。あらかじめご了承</a:t>
            </a:r>
            <a:endPar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60655" indent="-6350">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の上お申し込み下さいますようお願いいたします。</a:t>
            </a:r>
            <a:endPar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60655" indent="-6350">
              <a:spcAft>
                <a:spcPts val="25"/>
              </a:spcAft>
            </a:pP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285750" indent="-285750">
              <a:buFont typeface="Wingdings" panose="05000000000000000000" pitchFamily="2" charset="2"/>
              <a:buChar char="n"/>
            </a:pPr>
            <a:r>
              <a:rPr kumimoji="1" lang="ja-JP" altLang="en-US" sz="2400" b="1" dirty="0">
                <a:solidFill>
                  <a:schemeClr val="tx1">
                    <a:lumMod val="85000"/>
                    <a:lumOff val="15000"/>
                  </a:schemeClr>
                </a:solidFill>
                <a:latin typeface="Meiryo UI" panose="020B0604030504040204" pitchFamily="50" charset="-128"/>
                <a:ea typeface="Meiryo UI" panose="020B0604030504040204" pitchFamily="50" charset="-128"/>
              </a:rPr>
              <a:t>参加人数について　</a:t>
            </a:r>
            <a:endParaRPr kumimoji="1" lang="en-US" altLang="ja-JP" sz="2400" b="1" dirty="0">
              <a:solidFill>
                <a:schemeClr val="tx1">
                  <a:lumMod val="85000"/>
                  <a:lumOff val="15000"/>
                </a:schemeClr>
              </a:solidFill>
              <a:latin typeface="Meiryo UI" panose="020B0604030504040204" pitchFamily="50" charset="-128"/>
              <a:ea typeface="Meiryo UI" panose="020B0604030504040204" pitchFamily="50" charset="-128"/>
            </a:endParaRPr>
          </a:p>
          <a:p>
            <a:pPr marL="166370" indent="-6350" algn="just">
              <a:spcAft>
                <a:spcPts val="25"/>
              </a:spcAft>
            </a:pPr>
            <a:r>
              <a:rPr lang="ja-JP" altLang="en-US" sz="18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チームの参加人数に制限はありません。１つのゼミで</a:t>
            </a:r>
            <a:r>
              <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つのチームを結成、複数のチームを結成することができます。</a:t>
            </a:r>
            <a:endPar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66370" indent="-6350" algn="just">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しかし、同じゼミ内であってもお申し込み後のチーム編成の変更（メンバーの人数、交代など）は不可とさせていただきます。</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166370" indent="-6350" algn="just">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ただし、チームメンバーの留学等やむを得ない事情でチーム編成に変更が生じる場合は、実行委員会（プレゼン局）宛に</a:t>
            </a: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marL="166370" indent="-6350" algn="just">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必ずご連絡をお願いいたします。実行委員会側で協議の上、ご返答いたします。</a:t>
            </a:r>
            <a:endParaRPr lang="ja-JP" altLang="ja-JP" sz="1900" dirty="0">
              <a:solidFill>
                <a:schemeClr val="tx1">
                  <a:lumMod val="85000"/>
                  <a:lumOff val="15000"/>
                </a:schemeClr>
              </a:solidFill>
              <a:effectLst/>
              <a:latin typeface="Meiryo UI" panose="020B0604030504040204" pitchFamily="50" charset="-128"/>
              <a:ea typeface="Meiryo UI" panose="020B0604030504040204" pitchFamily="50" charset="-128"/>
              <a:cs typeface="ＭＳ 明朝" panose="02020609040205080304" pitchFamily="17" charset="-128"/>
            </a:endParaRPr>
          </a:p>
          <a:p>
            <a:pPr marL="20320" indent="133350" algn="just">
              <a:spcAft>
                <a:spcPts val="25"/>
              </a:spcAft>
            </a:pPr>
            <a:r>
              <a:rPr lang="ja-JP" altLang="en-US" sz="1900" dirty="0">
                <a:solidFill>
                  <a:schemeClr val="tx1">
                    <a:lumMod val="85000"/>
                    <a:lumOff val="15000"/>
                  </a:schemeClr>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900" b="1" dirty="0">
                <a:solidFill>
                  <a:srgbClr val="C00000"/>
                </a:solidFill>
                <a:effectLst/>
                <a:latin typeface="Meiryo UI" panose="020B0604030504040204" pitchFamily="50" charset="-128"/>
                <a:ea typeface="Meiryo UI" panose="020B0604030504040204" pitchFamily="50" charset="-128"/>
                <a:cs typeface="Meiryo UI" panose="020B0604030504040204" pitchFamily="50" charset="-128"/>
              </a:rPr>
              <a:t>※チーム数の増減は原則禁止とさせていただいております。</a:t>
            </a:r>
            <a:endParaRPr lang="ja-JP" altLang="ja-JP" sz="1900" b="1" dirty="0">
              <a:solidFill>
                <a:srgbClr val="C00000"/>
              </a:solidFill>
              <a:effectLst/>
              <a:latin typeface="Meiryo UI" panose="020B0604030504040204" pitchFamily="50" charset="-128"/>
              <a:ea typeface="Meiryo UI" panose="020B0604030504040204" pitchFamily="50" charset="-128"/>
              <a:cs typeface="ＭＳ 明朝" panose="02020609040205080304" pitchFamily="17" charset="-128"/>
            </a:endParaRPr>
          </a:p>
        </p:txBody>
      </p:sp>
    </p:spTree>
    <p:extLst>
      <p:ext uri="{BB962C8B-B14F-4D97-AF65-F5344CB8AC3E}">
        <p14:creationId xmlns:p14="http://schemas.microsoft.com/office/powerpoint/2010/main" val="42805097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1096</Words>
  <Application>Microsoft Office PowerPoint</Application>
  <PresentationFormat>ワイド画面</PresentationFormat>
  <Paragraphs>84</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Meiryo UI</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諏訪 里梨愛</dc:creator>
  <cp:lastModifiedBy>諏訪 里梨愛</cp:lastModifiedBy>
  <cp:revision>2</cp:revision>
  <dcterms:created xsi:type="dcterms:W3CDTF">2023-05-11T08:44:11Z</dcterms:created>
  <dcterms:modified xsi:type="dcterms:W3CDTF">2023-05-11T08:47:26Z</dcterms:modified>
</cp:coreProperties>
</file>