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9" r:id="rId3"/>
    <p:sldId id="262" r:id="rId4"/>
    <p:sldId id="264"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4" r:id="rId20"/>
    <p:sldId id="285" r:id="rId21"/>
    <p:sldId id="286" r:id="rId22"/>
    <p:sldId id="287" r:id="rId23"/>
    <p:sldId id="288" r:id="rId24"/>
    <p:sldId id="289" r:id="rId25"/>
    <p:sldId id="290" r:id="rId26"/>
    <p:sldId id="291" r:id="rId27"/>
    <p:sldId id="293" r:id="rId28"/>
    <p:sldId id="292" r:id="rId29"/>
    <p:sldId id="294" r:id="rId30"/>
    <p:sldId id="295" r:id="rId31"/>
    <p:sldId id="296" r:id="rId32"/>
    <p:sldId id="282" r:id="rId33"/>
    <p:sldId id="283" r:id="rId34"/>
    <p:sldId id="266" r:id="rId35"/>
    <p:sldId id="267" r:id="rId36"/>
    <p:sldId id="265" r:id="rId37"/>
    <p:sldId id="26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諏訪 里梨愛" initials="諏訪" lastIdx="1" clrIdx="0">
    <p:extLst>
      <p:ext uri="{19B8F6BF-5375-455C-9EA6-DF929625EA0E}">
        <p15:presenceInfo xmlns:p15="http://schemas.microsoft.com/office/powerpoint/2012/main" userId="S::21be129@s.bgu.ac.jp::648a6431-3b16-4a64-ba7b-0b72be3dd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5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4660"/>
  </p:normalViewPr>
  <p:slideViewPr>
    <p:cSldViewPr snapToGrid="0">
      <p:cViewPr>
        <p:scale>
          <a:sx n="71" d="100"/>
          <a:sy n="71"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59E4EE0-99C7-4D44-A0D4-4B5C206A0617}" type="datetimeFigureOut">
              <a:rPr kumimoji="1" lang="ja-JP" altLang="en-US" smtClean="0"/>
              <a:t>2023/4/23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25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9E4EE0-99C7-4D44-A0D4-4B5C206A0617}" type="datetimeFigureOut">
              <a:rPr kumimoji="1" lang="ja-JP" altLang="en-US" smtClean="0"/>
              <a:t>2023/4/23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spTree>
    <p:extLst>
      <p:ext uri="{BB962C8B-B14F-4D97-AF65-F5344CB8AC3E}">
        <p14:creationId xmlns:p14="http://schemas.microsoft.com/office/powerpoint/2010/main" val="410905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9E4EE0-99C7-4D44-A0D4-4B5C206A0617}" type="datetimeFigureOut">
              <a:rPr kumimoji="1" lang="ja-JP" altLang="en-US" smtClean="0"/>
              <a:t>2023/4/23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spTree>
    <p:extLst>
      <p:ext uri="{BB962C8B-B14F-4D97-AF65-F5344CB8AC3E}">
        <p14:creationId xmlns:p14="http://schemas.microsoft.com/office/powerpoint/2010/main" val="31989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9E4EE0-99C7-4D44-A0D4-4B5C206A0617}" type="datetimeFigureOut">
              <a:rPr kumimoji="1" lang="ja-JP" altLang="en-US" smtClean="0"/>
              <a:t>2023/4/23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spTree>
    <p:extLst>
      <p:ext uri="{BB962C8B-B14F-4D97-AF65-F5344CB8AC3E}">
        <p14:creationId xmlns:p14="http://schemas.microsoft.com/office/powerpoint/2010/main" val="51575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59E4EE0-99C7-4D44-A0D4-4B5C206A0617}" type="datetimeFigureOut">
              <a:rPr kumimoji="1" lang="ja-JP" altLang="en-US" smtClean="0"/>
              <a:t>2023/4/23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72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59E4EE0-99C7-4D44-A0D4-4B5C206A0617}" type="datetimeFigureOut">
              <a:rPr kumimoji="1" lang="ja-JP" altLang="en-US" smtClean="0"/>
              <a:t>2023/4/23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spTree>
    <p:extLst>
      <p:ext uri="{BB962C8B-B14F-4D97-AF65-F5344CB8AC3E}">
        <p14:creationId xmlns:p14="http://schemas.microsoft.com/office/powerpoint/2010/main" val="328614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59E4EE0-99C7-4D44-A0D4-4B5C206A0617}" type="datetimeFigureOut">
              <a:rPr kumimoji="1" lang="ja-JP" altLang="en-US" smtClean="0"/>
              <a:t>2023/4/23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spTree>
    <p:extLst>
      <p:ext uri="{BB962C8B-B14F-4D97-AF65-F5344CB8AC3E}">
        <p14:creationId xmlns:p14="http://schemas.microsoft.com/office/powerpoint/2010/main" val="98652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59E4EE0-99C7-4D44-A0D4-4B5C206A0617}" type="datetimeFigureOut">
              <a:rPr kumimoji="1" lang="ja-JP" altLang="en-US" smtClean="0"/>
              <a:t>2023/4/23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spTree>
    <p:extLst>
      <p:ext uri="{BB962C8B-B14F-4D97-AF65-F5344CB8AC3E}">
        <p14:creationId xmlns:p14="http://schemas.microsoft.com/office/powerpoint/2010/main" val="131426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9E4EE0-99C7-4D44-A0D4-4B5C206A0617}" type="datetimeFigureOut">
              <a:rPr kumimoji="1" lang="ja-JP" altLang="en-US" smtClean="0"/>
              <a:t>2023/4/23</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spTree>
    <p:extLst>
      <p:ext uri="{BB962C8B-B14F-4D97-AF65-F5344CB8AC3E}">
        <p14:creationId xmlns:p14="http://schemas.microsoft.com/office/powerpoint/2010/main" val="364691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59E4EE0-99C7-4D44-A0D4-4B5C206A0617}" type="datetimeFigureOut">
              <a:rPr kumimoji="1" lang="ja-JP" altLang="en-US" smtClean="0"/>
              <a:t>2023/4/23</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A09B2BC-B1A4-4F5C-9157-A1618893E286}" type="slidenum">
              <a:rPr kumimoji="1" lang="ja-JP" altLang="en-US" smtClean="0"/>
              <a:t>‹#›</a:t>
            </a:fld>
            <a:endParaRPr kumimoji="1" lang="ja-JP" altLang="en-US"/>
          </a:p>
        </p:txBody>
      </p:sp>
    </p:spTree>
    <p:extLst>
      <p:ext uri="{BB962C8B-B14F-4D97-AF65-F5344CB8AC3E}">
        <p14:creationId xmlns:p14="http://schemas.microsoft.com/office/powerpoint/2010/main" val="2025129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9E4EE0-99C7-4D44-A0D4-4B5C206A0617}" type="datetimeFigureOut">
              <a:rPr kumimoji="1" lang="ja-JP" altLang="en-US" smtClean="0"/>
              <a:t>2023/4/23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09B2BC-B1A4-4F5C-9157-A1618893E286}" type="slidenum">
              <a:rPr kumimoji="1" lang="ja-JP" altLang="en-US" smtClean="0"/>
              <a:t>‹#›</a:t>
            </a:fld>
            <a:endParaRPr kumimoji="1" lang="ja-JP" altLang="en-US"/>
          </a:p>
        </p:txBody>
      </p:sp>
    </p:spTree>
    <p:extLst>
      <p:ext uri="{BB962C8B-B14F-4D97-AF65-F5344CB8AC3E}">
        <p14:creationId xmlns:p14="http://schemas.microsoft.com/office/powerpoint/2010/main" val="275978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59E4EE0-99C7-4D44-A0D4-4B5C206A0617}" type="datetimeFigureOut">
              <a:rPr kumimoji="1" lang="ja-JP" altLang="en-US" smtClean="0"/>
              <a:t>2023/4/23</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A09B2BC-B1A4-4F5C-9157-A1618893E286}"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520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zoom.u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inner-kanto.co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firestorage.jp/jpdoc/guide_upload.htm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Inner2023.kanto.presen@gmail.com" TargetMode="External"/><Relationship Id="rId2" Type="http://schemas.openxmlformats.org/officeDocument/2006/relationships/hyperlink" Target="mailto:Inner.kanto@gmail.com"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www.inner-kanto.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037728D-05FE-9AC0-E7EA-CA93E791E927}"/>
              </a:ext>
            </a:extLst>
          </p:cNvPr>
          <p:cNvSpPr txBox="1"/>
          <p:nvPr/>
        </p:nvSpPr>
        <p:spPr>
          <a:xfrm>
            <a:off x="2902650" y="2027269"/>
            <a:ext cx="6386685" cy="523220"/>
          </a:xfrm>
          <a:prstGeom prst="rect">
            <a:avLst/>
          </a:prstGeom>
          <a:noFill/>
        </p:spPr>
        <p:txBody>
          <a:bodyPr wrap="none" rtlCol="0">
            <a:spAutoFit/>
          </a:bodyPr>
          <a:lstStyle/>
          <a:p>
            <a:pPr algn="ctr"/>
            <a:r>
              <a:rPr kumimoji="1" lang="ja-JP" altLang="en-US" sz="2800" dirty="0">
                <a:solidFill>
                  <a:schemeClr val="tx1">
                    <a:lumMod val="85000"/>
                    <a:lumOff val="15000"/>
                  </a:schemeClr>
                </a:solidFill>
                <a:latin typeface="Meiryo UI" panose="020B0604030504040204" pitchFamily="50" charset="-128"/>
                <a:ea typeface="Meiryo UI" panose="020B0604030504040204" pitchFamily="50" charset="-128"/>
              </a:rPr>
              <a:t>第</a:t>
            </a:r>
            <a:r>
              <a:rPr kumimoji="1" lang="en-US" altLang="ja-JP" sz="2800" dirty="0">
                <a:solidFill>
                  <a:schemeClr val="tx1">
                    <a:lumMod val="85000"/>
                    <a:lumOff val="15000"/>
                  </a:schemeClr>
                </a:solidFill>
                <a:latin typeface="Meiryo UI" panose="020B0604030504040204" pitchFamily="50" charset="-128"/>
                <a:ea typeface="Meiryo UI" panose="020B0604030504040204" pitchFamily="50" charset="-128"/>
              </a:rPr>
              <a:t>63</a:t>
            </a:r>
            <a:r>
              <a:rPr kumimoji="1" lang="ja-JP" altLang="en-US" sz="2800" dirty="0">
                <a:solidFill>
                  <a:schemeClr val="tx1">
                    <a:lumMod val="85000"/>
                    <a:lumOff val="15000"/>
                  </a:schemeClr>
                </a:solidFill>
                <a:latin typeface="Meiryo UI" panose="020B0604030504040204" pitchFamily="50" charset="-128"/>
                <a:ea typeface="Meiryo UI" panose="020B0604030504040204" pitchFamily="50" charset="-128"/>
              </a:rPr>
              <a:t>回インナー大会 文京学院大学大会</a:t>
            </a:r>
          </a:p>
        </p:txBody>
      </p:sp>
      <p:sp>
        <p:nvSpPr>
          <p:cNvPr id="5" name="テキスト ボックス 4">
            <a:extLst>
              <a:ext uri="{FF2B5EF4-FFF2-40B4-BE49-F238E27FC236}">
                <a16:creationId xmlns:a16="http://schemas.microsoft.com/office/drawing/2014/main" id="{D81587B8-75D4-36C5-5996-A55C66E3361C}"/>
              </a:ext>
            </a:extLst>
          </p:cNvPr>
          <p:cNvSpPr txBox="1"/>
          <p:nvPr/>
        </p:nvSpPr>
        <p:spPr>
          <a:xfrm>
            <a:off x="1949666" y="3082751"/>
            <a:ext cx="8292656" cy="1107996"/>
          </a:xfrm>
          <a:prstGeom prst="rect">
            <a:avLst/>
          </a:prstGeom>
          <a:noFill/>
        </p:spPr>
        <p:txBody>
          <a:bodyPr wrap="none" rtlCol="0">
            <a:spAutoFit/>
          </a:bodyPr>
          <a:lstStyle/>
          <a:p>
            <a:pPr algn="ctr"/>
            <a:r>
              <a:rPr kumimoji="1" lang="ja-JP" altLang="en-US" sz="6600" b="1" dirty="0">
                <a:solidFill>
                  <a:schemeClr val="tx1">
                    <a:lumMod val="85000"/>
                    <a:lumOff val="15000"/>
                  </a:schemeClr>
                </a:solidFill>
                <a:latin typeface="Meiryo UI" panose="020B0604030504040204" pitchFamily="50" charset="-128"/>
                <a:ea typeface="Meiryo UI" panose="020B0604030504040204" pitchFamily="50" charset="-128"/>
              </a:rPr>
              <a:t>プレゼン部門参加要項</a:t>
            </a:r>
          </a:p>
        </p:txBody>
      </p:sp>
      <p:sp>
        <p:nvSpPr>
          <p:cNvPr id="6" name="テキスト ボックス 5">
            <a:extLst>
              <a:ext uri="{FF2B5EF4-FFF2-40B4-BE49-F238E27FC236}">
                <a16:creationId xmlns:a16="http://schemas.microsoft.com/office/drawing/2014/main" id="{4323777F-D046-7A7F-3F48-005779537975}"/>
              </a:ext>
            </a:extLst>
          </p:cNvPr>
          <p:cNvSpPr txBox="1"/>
          <p:nvPr/>
        </p:nvSpPr>
        <p:spPr>
          <a:xfrm>
            <a:off x="3499931" y="4723009"/>
            <a:ext cx="5192124" cy="1323439"/>
          </a:xfrm>
          <a:prstGeom prst="rect">
            <a:avLst/>
          </a:prstGeom>
          <a:noFill/>
        </p:spPr>
        <p:txBody>
          <a:bodyPr wrap="square">
            <a:spAutoFit/>
          </a:bodyPr>
          <a:lstStyle/>
          <a:p>
            <a:pPr algn="ctr"/>
            <a:r>
              <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rPr>
              <a:t>主催</a:t>
            </a:r>
            <a:r>
              <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rPr>
              <a:t>~</a:t>
            </a:r>
          </a:p>
          <a:p>
            <a:pPr algn="ctr"/>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rPr>
              <a:t>日本学生経済ゼミナール関東部会</a:t>
            </a:r>
            <a:endParaRPr lang="en-US" altLang="ja-JP" sz="2000"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rPr>
              <a:t>第</a:t>
            </a:r>
            <a:r>
              <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rPr>
              <a:t>63</a:t>
            </a:r>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rPr>
              <a:t>回インナー大会実行委員会</a:t>
            </a:r>
            <a:endPar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rPr>
              <a:t>文京学院大学経営学部ゼミナール協議会</a:t>
            </a:r>
            <a:r>
              <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68371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7146390"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3.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プレゼン部門スケジュール</a:t>
              </a:r>
            </a:p>
          </p:txBody>
        </p:sp>
      </p:grpSp>
      <p:graphicFrame>
        <p:nvGraphicFramePr>
          <p:cNvPr id="7" name="表 7">
            <a:extLst>
              <a:ext uri="{FF2B5EF4-FFF2-40B4-BE49-F238E27FC236}">
                <a16:creationId xmlns:a16="http://schemas.microsoft.com/office/drawing/2014/main" id="{D0AE334F-965F-1F13-4123-87EF7FC87036}"/>
              </a:ext>
            </a:extLst>
          </p:cNvPr>
          <p:cNvGraphicFramePr>
            <a:graphicFrameLocks noGrp="1"/>
          </p:cNvGraphicFramePr>
          <p:nvPr>
            <p:extLst>
              <p:ext uri="{D42A27DB-BD31-4B8C-83A1-F6EECF244321}">
                <p14:modId xmlns:p14="http://schemas.microsoft.com/office/powerpoint/2010/main" val="3783797369"/>
              </p:ext>
            </p:extLst>
          </p:nvPr>
        </p:nvGraphicFramePr>
        <p:xfrm>
          <a:off x="356381" y="1237062"/>
          <a:ext cx="11479238" cy="5043174"/>
        </p:xfrm>
        <a:graphic>
          <a:graphicData uri="http://schemas.openxmlformats.org/drawingml/2006/table">
            <a:tbl>
              <a:tblPr firstRow="1" bandRow="1">
                <a:tableStyleId>{21E4AEA4-8DFA-4A89-87EB-49C32662AFE0}</a:tableStyleId>
              </a:tblPr>
              <a:tblGrid>
                <a:gridCol w="3329354">
                  <a:extLst>
                    <a:ext uri="{9D8B030D-6E8A-4147-A177-3AD203B41FA5}">
                      <a16:colId xmlns:a16="http://schemas.microsoft.com/office/drawing/2014/main" val="926112459"/>
                    </a:ext>
                  </a:extLst>
                </a:gridCol>
                <a:gridCol w="8149884">
                  <a:extLst>
                    <a:ext uri="{9D8B030D-6E8A-4147-A177-3AD203B41FA5}">
                      <a16:colId xmlns:a16="http://schemas.microsoft.com/office/drawing/2014/main" val="4156605758"/>
                    </a:ext>
                  </a:extLst>
                </a:gridCol>
              </a:tblGrid>
              <a:tr h="398020">
                <a:tc>
                  <a:txBody>
                    <a:bodyPr/>
                    <a:lstStyle/>
                    <a:p>
                      <a:r>
                        <a:rPr kumimoji="1" lang="ja-JP" altLang="en-US" dirty="0">
                          <a:solidFill>
                            <a:schemeClr val="bg1"/>
                          </a:solidFill>
                          <a:latin typeface="Meiryo UI" panose="020B0604030504040204" pitchFamily="50" charset="-128"/>
                          <a:ea typeface="Meiryo UI" panose="020B0604030504040204" pitchFamily="50" charset="-128"/>
                        </a:rPr>
                        <a:t>日程</a:t>
                      </a:r>
                    </a:p>
                  </a:txBody>
                  <a:tcPr/>
                </a:tc>
                <a:tc>
                  <a:txBody>
                    <a:bodyPr/>
                    <a:lstStyle/>
                    <a:p>
                      <a:r>
                        <a:rPr kumimoji="1" lang="ja-JP" altLang="en-US" dirty="0">
                          <a:solidFill>
                            <a:schemeClr val="bg1"/>
                          </a:solidFill>
                          <a:latin typeface="Meiryo UI" panose="020B0604030504040204" pitchFamily="50" charset="-128"/>
                          <a:ea typeface="Meiryo UI" panose="020B0604030504040204" pitchFamily="50" charset="-128"/>
                        </a:rPr>
                        <a:t>詳細</a:t>
                      </a:r>
                    </a:p>
                  </a:txBody>
                  <a:tcPr/>
                </a:tc>
                <a:extLst>
                  <a:ext uri="{0D108BD9-81ED-4DB2-BD59-A6C34878D82A}">
                    <a16:rowId xmlns:a16="http://schemas.microsoft.com/office/drawing/2014/main" val="3473529212"/>
                  </a:ext>
                </a:extLst>
              </a:tr>
              <a:tr h="686993">
                <a:tc>
                  <a:txBody>
                    <a:bodyPr/>
                    <a:lstStyle/>
                    <a:p>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10</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15</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日</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日</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endPar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endParaRPr>
                    </a:p>
                  </a:txBody>
                  <a:tcPr/>
                </a:tc>
                <a:tc>
                  <a:txBody>
                    <a:bodyPr/>
                    <a:lstStyle/>
                    <a:p>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予選会</a:t>
                      </a: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r>
                        <a:rPr kumimoji="1" lang="en-US"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Zoom</a:t>
                      </a:r>
                      <a:r>
                        <a:rPr kumimoji="1" lang="ja-JP"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を利用してオンライン上でプレゼン部門の予選会を行います。</a:t>
                      </a:r>
                    </a:p>
                    <a:p>
                      <a:r>
                        <a:rPr kumimoji="1" lang="ja-JP"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全体を</a:t>
                      </a:r>
                      <a:r>
                        <a:rPr kumimoji="1" lang="en-US"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12</a:t>
                      </a:r>
                      <a:r>
                        <a:rPr kumimoji="1" lang="ja-JP"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ブロック</a:t>
                      </a:r>
                      <a:r>
                        <a:rPr kumimoji="1" lang="en-US"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a:t>
                      </a:r>
                      <a:r>
                        <a:rPr kumimoji="1" lang="ja-JP" altLang="en-US"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予定</a:t>
                      </a:r>
                      <a:r>
                        <a:rPr kumimoji="1" lang="en-US"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a:t>
                      </a:r>
                      <a:r>
                        <a:rPr kumimoji="1" lang="ja-JP"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に分け発表を行い、各ブロックの審査員の方々に採点していただき、ブロックの</a:t>
                      </a:r>
                      <a:r>
                        <a:rPr kumimoji="1" lang="en-US"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1</a:t>
                      </a:r>
                      <a:r>
                        <a:rPr kumimoji="1" lang="ja-JP"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位を決定。各ブロックから</a:t>
                      </a:r>
                      <a:r>
                        <a:rPr kumimoji="1" lang="en-US"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1</a:t>
                      </a:r>
                      <a:r>
                        <a:rPr kumimoji="1" lang="ja-JP"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チームが本選に進出し、計</a:t>
                      </a:r>
                      <a:r>
                        <a:rPr kumimoji="1" lang="en-US"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12</a:t>
                      </a:r>
                      <a:r>
                        <a:rPr kumimoji="1" lang="ja-JP"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チーム</a:t>
                      </a:r>
                      <a:r>
                        <a:rPr kumimoji="1" lang="en-US"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a:t>
                      </a:r>
                      <a:r>
                        <a:rPr kumimoji="1" lang="ja-JP" altLang="en-US"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予定</a:t>
                      </a:r>
                      <a:r>
                        <a:rPr kumimoji="1" lang="en-US"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a:t>
                      </a:r>
                      <a:r>
                        <a:rPr kumimoji="1" lang="ja-JP"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が本選に出場することになります。</a:t>
                      </a:r>
                    </a:p>
                    <a:p>
                      <a:r>
                        <a:rPr kumimoji="1" lang="ja-JP"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ゼミの関係者（大学教員・職員、先輩・後輩、ご家族の方）にもご観覧いただけるようにする予定です。</a:t>
                      </a:r>
                      <a:endParaRPr kumimoji="1" lang="ja-JP" altLang="en-US" dirty="0">
                        <a:solidFill>
                          <a:schemeClr val="tx1">
                            <a:lumMod val="85000"/>
                            <a:lumOff val="1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34822140"/>
                  </a:ext>
                </a:extLst>
              </a:tr>
              <a:tr h="686993">
                <a:tc>
                  <a:txBody>
                    <a:bodyPr/>
                    <a:lstStyle/>
                    <a:p>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11</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6</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日</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11</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13</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日</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endPar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endParaRPr>
                    </a:p>
                  </a:txBody>
                  <a:tcPr/>
                </a:tc>
                <a:tc>
                  <a:txBody>
                    <a:bodyPr/>
                    <a:lstStyle/>
                    <a:p>
                      <a:r>
                        <a:rPr kumimoji="1" lang="ja-JP" altLang="ja-JP" sz="1800" b="1"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【本選】企画シート＆プレゼン資料（パワーポイント）提出期間</a:t>
                      </a:r>
                      <a:endParaRPr kumimoji="1" lang="ja-JP"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endParaRPr>
                    </a:p>
                    <a:p>
                      <a:r>
                        <a:rPr kumimoji="1" lang="ja-JP" altLang="ja-JP" sz="1800" kern="1200" dirty="0">
                          <a:solidFill>
                            <a:srgbClr val="C00000"/>
                          </a:solidFill>
                          <a:effectLst/>
                          <a:latin typeface="Meiryo UI" panose="020B0604030504040204" pitchFamily="50" charset="-128"/>
                          <a:ea typeface="Meiryo UI" panose="020B0604030504040204" pitchFamily="50" charset="-128"/>
                          <a:cs typeface="+mn-cs"/>
                        </a:rPr>
                        <a:t>※提出方法詳細は</a:t>
                      </a:r>
                      <a:r>
                        <a:rPr kumimoji="1" lang="en-US" altLang="ja-JP" sz="1800" kern="1200" dirty="0">
                          <a:solidFill>
                            <a:srgbClr val="C00000"/>
                          </a:solidFill>
                          <a:effectLst/>
                          <a:latin typeface="Meiryo UI" panose="020B0604030504040204" pitchFamily="50" charset="-128"/>
                          <a:ea typeface="Meiryo UI" panose="020B0604030504040204" pitchFamily="50" charset="-128"/>
                          <a:cs typeface="+mn-cs"/>
                        </a:rPr>
                        <a:t>p.22~31</a:t>
                      </a:r>
                      <a:r>
                        <a:rPr kumimoji="1" lang="ja-JP" altLang="ja-JP" sz="1800" kern="1200" dirty="0">
                          <a:solidFill>
                            <a:srgbClr val="C00000"/>
                          </a:solidFill>
                          <a:effectLst/>
                          <a:latin typeface="Meiryo UI" panose="020B0604030504040204" pitchFamily="50" charset="-128"/>
                          <a:ea typeface="Meiryo UI" panose="020B0604030504040204" pitchFamily="50" charset="-128"/>
                          <a:cs typeface="+mn-cs"/>
                        </a:rPr>
                        <a:t>参照</a:t>
                      </a:r>
                      <a:endParaRPr kumimoji="1" lang="ja-JP" altLang="en-US" dirty="0">
                        <a:solidFill>
                          <a:srgbClr val="C0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47576089"/>
                  </a:ext>
                </a:extLst>
              </a:tr>
              <a:tr h="1946481">
                <a:tc>
                  <a:txBody>
                    <a:bodyPr/>
                    <a:lstStyle/>
                    <a:p>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11</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26</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日</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日</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endPar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endParaRPr>
                    </a:p>
                  </a:txBody>
                  <a:tcPr/>
                </a:tc>
                <a:tc>
                  <a:txBody>
                    <a:bodyPr/>
                    <a:lstStyle/>
                    <a:p>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本選</a:t>
                      </a: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r>
                        <a:rPr kumimoji="1" lang="ja-JP" altLang="ja-JP" sz="19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文京学院大学・本郷キャンパス（予定）にてプレゼン部門の本選を行います。</a:t>
                      </a:r>
                    </a:p>
                    <a:p>
                      <a:r>
                        <a:rPr kumimoji="1" lang="ja-JP" altLang="ja-JP" sz="19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予選会を通過した</a:t>
                      </a:r>
                      <a:r>
                        <a:rPr kumimoji="1" lang="en-US" altLang="ja-JP" sz="19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12</a:t>
                      </a:r>
                      <a:r>
                        <a:rPr kumimoji="1" lang="ja-JP" altLang="ja-JP" sz="19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チーム</a:t>
                      </a:r>
                      <a:r>
                        <a:rPr kumimoji="1" lang="en-US" altLang="ja-JP" sz="19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a:t>
                      </a:r>
                      <a:r>
                        <a:rPr kumimoji="1" lang="ja-JP" altLang="en-US" sz="19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予定</a:t>
                      </a:r>
                      <a:r>
                        <a:rPr kumimoji="1" lang="en-US" altLang="ja-JP" sz="19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a:t>
                      </a:r>
                      <a:r>
                        <a:rPr kumimoji="1" lang="ja-JP" altLang="ja-JP" sz="19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に発表を行っていただき、審査発表・表彰式が行われます。上位入賞チームには賞状やトロフィーに加えて副賞も授与。大会に参加いただいた方はもちろん、ゼミの関係者のご観覧につきましては、開催方法や今後の情勢によって対応が異なるため未定です。</a:t>
                      </a:r>
                      <a:endParaRPr kumimoji="1" lang="ja-JP" altLang="en-US" sz="1900" dirty="0">
                        <a:solidFill>
                          <a:schemeClr val="tx1">
                            <a:lumMod val="85000"/>
                            <a:lumOff val="1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9920233"/>
                  </a:ext>
                </a:extLst>
              </a:tr>
            </a:tbl>
          </a:graphicData>
        </a:graphic>
      </p:graphicFrame>
    </p:spTree>
    <p:extLst>
      <p:ext uri="{BB962C8B-B14F-4D97-AF65-F5344CB8AC3E}">
        <p14:creationId xmlns:p14="http://schemas.microsoft.com/office/powerpoint/2010/main" val="758896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6752493"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4.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参加申込方法について</a:t>
              </a:r>
            </a:p>
          </p:txBody>
        </p:sp>
      </p:grpSp>
      <p:sp>
        <p:nvSpPr>
          <p:cNvPr id="6" name="テキスト ボックス 5">
            <a:extLst>
              <a:ext uri="{FF2B5EF4-FFF2-40B4-BE49-F238E27FC236}">
                <a16:creationId xmlns:a16="http://schemas.microsoft.com/office/drawing/2014/main" id="{338E1254-B190-FA51-E4B2-381C283C2BCF}"/>
              </a:ext>
            </a:extLst>
          </p:cNvPr>
          <p:cNvSpPr txBox="1"/>
          <p:nvPr/>
        </p:nvSpPr>
        <p:spPr>
          <a:xfrm>
            <a:off x="734450" y="1205397"/>
            <a:ext cx="10723100" cy="5140959"/>
          </a:xfrm>
          <a:prstGeom prst="rect">
            <a:avLst/>
          </a:prstGeom>
          <a:noFill/>
        </p:spPr>
        <p:txBody>
          <a:bodyPr wrap="square">
            <a:spAutoFit/>
          </a:bodyPr>
          <a:lstStyle/>
          <a:p>
            <a:pPr marL="342900" indent="-342900">
              <a:lnSpc>
                <a:spcPct val="150000"/>
              </a:lnSpc>
              <a:buFont typeface="Wingdings" panose="05000000000000000000" pitchFamily="2" charset="2"/>
              <a:buChar char="n"/>
            </a:pP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申込期間</a:t>
            </a:r>
            <a:endPar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endParaRPr>
          </a:p>
          <a:p>
            <a:pPr>
              <a:lnSpc>
                <a:spcPct val="150000"/>
              </a:lnSpc>
            </a:pPr>
            <a:r>
              <a:rPr kumimoji="1" lang="ja-JP" altLang="en-US" sz="1800" b="1"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ja-JP" altLang="en-US" sz="1900" b="1"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en-US" altLang="ja-JP" sz="2000" b="1" u="sng" dirty="0">
                <a:solidFill>
                  <a:schemeClr val="tx1">
                    <a:lumMod val="85000"/>
                    <a:lumOff val="15000"/>
                  </a:schemeClr>
                </a:solidFill>
                <a:latin typeface="Meiryo UI" panose="020B0604030504040204" pitchFamily="50" charset="-128"/>
                <a:ea typeface="Meiryo UI" panose="020B0604030504040204" pitchFamily="50" charset="-128"/>
              </a:rPr>
              <a:t>4</a:t>
            </a:r>
            <a:r>
              <a:rPr kumimoji="1" lang="ja-JP" altLang="en-US" sz="2000" b="1" u="sng"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sz="2000" b="1" u="sng" dirty="0">
                <a:solidFill>
                  <a:schemeClr val="tx1">
                    <a:lumMod val="85000"/>
                    <a:lumOff val="15000"/>
                  </a:schemeClr>
                </a:solidFill>
                <a:latin typeface="Meiryo UI" panose="020B0604030504040204" pitchFamily="50" charset="-128"/>
                <a:ea typeface="Meiryo UI" panose="020B0604030504040204" pitchFamily="50" charset="-128"/>
              </a:rPr>
              <a:t>24</a:t>
            </a:r>
            <a:r>
              <a:rPr kumimoji="1" lang="ja-JP" altLang="en-US" sz="2000" b="1" u="sng" dirty="0">
                <a:solidFill>
                  <a:schemeClr val="tx1">
                    <a:lumMod val="85000"/>
                    <a:lumOff val="15000"/>
                  </a:schemeClr>
                </a:solidFill>
                <a:latin typeface="Meiryo UI" panose="020B0604030504040204" pitchFamily="50" charset="-128"/>
                <a:ea typeface="Meiryo UI" panose="020B0604030504040204" pitchFamily="50" charset="-128"/>
              </a:rPr>
              <a:t>日</a:t>
            </a:r>
            <a:r>
              <a:rPr kumimoji="1" lang="en-US" altLang="ja-JP" sz="2000" b="1" u="sng"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2000" b="1" u="sng"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sz="2000" b="1" u="sng"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2000" b="1" u="sng"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sz="2000" b="1" u="sng" dirty="0">
                <a:solidFill>
                  <a:schemeClr val="tx1">
                    <a:lumMod val="85000"/>
                    <a:lumOff val="15000"/>
                  </a:schemeClr>
                </a:solidFill>
                <a:latin typeface="Meiryo UI" panose="020B0604030504040204" pitchFamily="50" charset="-128"/>
                <a:ea typeface="Meiryo UI" panose="020B0604030504040204" pitchFamily="50" charset="-128"/>
              </a:rPr>
              <a:t>6</a:t>
            </a:r>
            <a:r>
              <a:rPr kumimoji="1" lang="ja-JP" altLang="en-US" sz="2000" b="1" u="sng"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sz="2000" b="1" u="sng" dirty="0">
                <a:solidFill>
                  <a:schemeClr val="tx1">
                    <a:lumMod val="85000"/>
                    <a:lumOff val="15000"/>
                  </a:schemeClr>
                </a:solidFill>
                <a:latin typeface="Meiryo UI" panose="020B0604030504040204" pitchFamily="50" charset="-128"/>
                <a:ea typeface="Meiryo UI" panose="020B0604030504040204" pitchFamily="50" charset="-128"/>
              </a:rPr>
              <a:t>16</a:t>
            </a:r>
            <a:r>
              <a:rPr kumimoji="1" lang="ja-JP" altLang="en-US" sz="2000" b="1" u="sng" dirty="0">
                <a:solidFill>
                  <a:schemeClr val="tx1">
                    <a:lumMod val="85000"/>
                    <a:lumOff val="15000"/>
                  </a:schemeClr>
                </a:solidFill>
                <a:latin typeface="Meiryo UI" panose="020B0604030504040204" pitchFamily="50" charset="-128"/>
                <a:ea typeface="Meiryo UI" panose="020B0604030504040204" pitchFamily="50" charset="-128"/>
              </a:rPr>
              <a:t>日</a:t>
            </a:r>
            <a:r>
              <a:rPr kumimoji="1" lang="en-US" altLang="ja-JP" sz="2000" b="1" u="sng"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2000" b="1" u="sng" dirty="0">
                <a:solidFill>
                  <a:schemeClr val="tx1">
                    <a:lumMod val="85000"/>
                    <a:lumOff val="15000"/>
                  </a:schemeClr>
                </a:solidFill>
                <a:latin typeface="Meiryo UI" panose="020B0604030504040204" pitchFamily="50" charset="-128"/>
                <a:ea typeface="Meiryo UI" panose="020B0604030504040204" pitchFamily="50" charset="-128"/>
              </a:rPr>
              <a:t>金</a:t>
            </a:r>
            <a:r>
              <a:rPr kumimoji="1" lang="en-US" altLang="ja-JP" sz="2000" b="1" u="sng" dirty="0">
                <a:solidFill>
                  <a:schemeClr val="tx1">
                    <a:lumMod val="85000"/>
                    <a:lumOff val="15000"/>
                  </a:schemeClr>
                </a:solidFill>
                <a:latin typeface="Meiryo UI" panose="020B0604030504040204" pitchFamily="50" charset="-128"/>
                <a:ea typeface="Meiryo UI" panose="020B0604030504040204" pitchFamily="50" charset="-128"/>
              </a:rPr>
              <a:t>)</a:t>
            </a:r>
          </a:p>
          <a:p>
            <a:pPr marL="21590" indent="133350">
              <a:lnSpc>
                <a:spcPct val="111000"/>
              </a:lnSpc>
              <a:spcAft>
                <a:spcPts val="25"/>
              </a:spcAft>
            </a:pPr>
            <a:r>
              <a:rPr kumimoji="1" lang="ja-JP" altLang="en-US" sz="1900" b="1"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インナー大会</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HP</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900" u="sng" dirty="0">
                <a:solidFill>
                  <a:srgbClr val="2998E3"/>
                </a:solidFill>
                <a:latin typeface="Meiryo UI" panose="020B0604030504040204" pitchFamily="50" charset="-128"/>
                <a:ea typeface="Meiryo UI" panose="020B0604030504040204" pitchFamily="50" charset="-128"/>
                <a:cs typeface="Meiryo UI" panose="020B0604030504040204" pitchFamily="50" charset="-128"/>
              </a:rPr>
              <a:t>https://www.inner-kanto.com/</a:t>
            </a:r>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に記載されている</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Google</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フォームより必要事項</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 indent="133350">
              <a:lnSpc>
                <a:spcPct val="111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を全て入力の上、</a:t>
            </a:r>
            <a:r>
              <a:rPr lang="ja-JP" altLang="ja-JP" sz="24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チーム単位で</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エントリーを行ってください。</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133350">
              <a:lnSpc>
                <a:spcPct val="111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申込期間を過ぎますと、受付を締め切らせていただくのでご注意ください。</a:t>
            </a:r>
            <a:endPar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 indent="133350">
              <a:lnSpc>
                <a:spcPct val="111000"/>
              </a:lnSpc>
              <a:spcAft>
                <a:spcPts val="25"/>
              </a:spcAft>
            </a:pPr>
            <a:endParaRPr lang="en-US" altLang="ja-JP" sz="19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marL="364490" indent="-342900">
              <a:lnSpc>
                <a:spcPct val="111000"/>
              </a:lnSpc>
              <a:spcAft>
                <a:spcPts val="25"/>
              </a:spcAft>
              <a:buFont typeface="Wingdings" panose="05000000000000000000" pitchFamily="2" charset="2"/>
              <a:buChar char="n"/>
            </a:pP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申込完了メールについて</a:t>
            </a:r>
            <a:endPar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endParaRPr>
          </a:p>
          <a:p>
            <a:pPr marL="146050" indent="-6350" algn="just">
              <a:lnSpc>
                <a:spcPct val="111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申し込みが</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完了しますと</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Google</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フォームより、エントリー受付の自動返信メールが、申込者（代表者）宛に</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46050" indent="-6350" algn="just">
              <a:lnSpc>
                <a:spcPct val="111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送信されます。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6350" algn="just">
              <a:lnSpc>
                <a:spcPct val="111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そちらをご確認の上、</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ページにございます（支払期限、支払金額、振込口座、請求番号）に従っ</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46050" indent="-6350" algn="just">
              <a:lnSpc>
                <a:spcPct val="111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て、指定口座へのご入金を</a:t>
            </a:r>
            <a:r>
              <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altLang="en-US"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金</a:t>
            </a:r>
            <a:r>
              <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まで</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にお済ませください。</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11000"/>
              </a:lnSpc>
              <a:spcAft>
                <a:spcPts val="25"/>
              </a:spcAft>
            </a:pP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152400" algn="ctr">
              <a:lnSpc>
                <a:spcPct val="111000"/>
              </a:lnSpc>
              <a:spcAft>
                <a:spcPts val="25"/>
              </a:spcAft>
            </a:pPr>
            <a:r>
              <a:rPr lang="ja-JP"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※この時点ではまだ申込は完了していません。入金確認をもって申込完了となります。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152400" algn="ctr">
              <a:lnSpc>
                <a:spcPct val="111000"/>
              </a:lnSpc>
              <a:spcAft>
                <a:spcPts val="25"/>
              </a:spcAft>
            </a:pPr>
            <a:r>
              <a:rPr lang="ja-JP"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お支払い方法については、次ページをご覧ください。</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spTree>
    <p:extLst>
      <p:ext uri="{BB962C8B-B14F-4D97-AF65-F5344CB8AC3E}">
        <p14:creationId xmlns:p14="http://schemas.microsoft.com/office/powerpoint/2010/main" val="1604003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7371472"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5.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参加費のお支払いについて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6" name="テキスト ボックス 5">
            <a:extLst>
              <a:ext uri="{FF2B5EF4-FFF2-40B4-BE49-F238E27FC236}">
                <a16:creationId xmlns:a16="http://schemas.microsoft.com/office/drawing/2014/main" id="{338E1254-B190-FA51-E4B2-381C283C2BCF}"/>
              </a:ext>
            </a:extLst>
          </p:cNvPr>
          <p:cNvSpPr txBox="1"/>
          <p:nvPr/>
        </p:nvSpPr>
        <p:spPr>
          <a:xfrm>
            <a:off x="734450" y="1289955"/>
            <a:ext cx="10723100" cy="4808945"/>
          </a:xfrm>
          <a:prstGeom prst="rect">
            <a:avLst/>
          </a:prstGeom>
          <a:noFill/>
        </p:spPr>
        <p:txBody>
          <a:bodyPr wrap="square">
            <a:spAutoFit/>
          </a:bodyPr>
          <a:lstStyle/>
          <a:p>
            <a:pPr marL="342900" indent="-342900">
              <a:lnSpc>
                <a:spcPct val="150000"/>
              </a:lnSpc>
              <a:buFont typeface="Wingdings" panose="05000000000000000000" pitchFamily="2" charset="2"/>
              <a:buChar char="n"/>
            </a:pP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参加費用</a:t>
            </a:r>
            <a:endPar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endParaRPr>
          </a:p>
          <a:p>
            <a:pPr>
              <a:lnSpc>
                <a:spcPct val="150000"/>
              </a:lnSpc>
            </a:pPr>
            <a:r>
              <a:rPr kumimoji="1"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参加費用（エントリー費）のお振込みは</a:t>
            </a:r>
            <a:r>
              <a:rPr lang="ja-JP"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ゼミ単位</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でとりまとめ、</a:t>
            </a:r>
            <a:r>
              <a:rPr lang="ja-JP"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ゼミ代表者が一括してお支払い</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ください。</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66370" indent="-6350" algn="just">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参加費用は</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加盟校が</a:t>
            </a:r>
            <a:r>
              <a:rPr lang="en-US"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1,500</a:t>
            </a:r>
            <a:r>
              <a:rPr lang="ja-JP" altLang="en-US"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円</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、準加盟校が</a:t>
            </a:r>
            <a:r>
              <a:rPr lang="en-US"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2,000</a:t>
            </a:r>
            <a:r>
              <a:rPr lang="ja-JP" altLang="en-US"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円</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、参加校が</a:t>
            </a:r>
            <a:r>
              <a:rPr lang="en-US"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2,500</a:t>
            </a:r>
            <a:r>
              <a:rPr lang="ja-JP" altLang="en-US"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円</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です。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71450" indent="-5080" algn="just">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Times New Roman" panose="02020603050405020304" pitchFamily="18" charset="0"/>
              </a:rPr>
              <a:t>加盟校、準加盟校</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Times New Roman" panose="02020603050405020304" pitchFamily="18" charset="0"/>
              </a:rPr>
              <a:t>の方</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Times New Roman" panose="02020603050405020304" pitchFamily="18" charset="0"/>
              </a:rPr>
              <a:t>は例年通り</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Times New Roman" panose="02020603050405020304" pitchFamily="18" charset="0"/>
              </a:rPr>
              <a:t>費用が</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Times New Roman" panose="02020603050405020304" pitchFamily="18" charset="0"/>
              </a:rPr>
              <a:t>必要となりますので、</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Times New Roman" panose="02020603050405020304" pitchFamily="18" charset="0"/>
              </a:rPr>
              <a:t>15</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Times New Roman" panose="02020603050405020304" pitchFamily="18" charset="0"/>
              </a:rPr>
              <a:t>16</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Times New Roman" panose="02020603050405020304" pitchFamily="18" charset="0"/>
              </a:rPr>
              <a:t>ページ</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Times New Roman" panose="02020603050405020304" pitchFamily="18" charset="0"/>
              </a:rPr>
              <a:t>をよくご確認ください</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71450" indent="-5080" algn="just">
              <a:lnSpc>
                <a:spcPct val="111000"/>
              </a:lnSpc>
              <a:spcAft>
                <a:spcPts val="25"/>
              </a:spcAft>
            </a:pPr>
            <a:endParaRPr lang="en-US" altLang="ja-JP" dirty="0">
              <a:solidFill>
                <a:schemeClr val="tx1">
                  <a:lumMod val="85000"/>
                  <a:lumOff val="1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marL="342900" indent="-342900">
              <a:lnSpc>
                <a:spcPct val="150000"/>
              </a:lnSpc>
              <a:buFont typeface="Wingdings" panose="05000000000000000000" pitchFamily="2" charset="2"/>
              <a:buChar char="n"/>
            </a:pP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指定口座</a:t>
            </a:r>
            <a:endPar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endParaRPr>
          </a:p>
          <a:p>
            <a:pPr algn="ctr">
              <a:lnSpc>
                <a:spcPct val="150000"/>
              </a:lnSpc>
            </a:pPr>
            <a:r>
              <a:rPr lang="ja-JP" altLang="en-US" sz="1900" b="1" dirty="0">
                <a:solidFill>
                  <a:srgbClr val="C00000"/>
                </a:solidFill>
                <a:latin typeface="Meiryo UI" panose="020B0604030504040204" pitchFamily="50" charset="-128"/>
                <a:ea typeface="Meiryo UI" panose="020B0604030504040204" pitchFamily="50" charset="-128"/>
              </a:rPr>
              <a:t>　</a:t>
            </a:r>
            <a:r>
              <a:rPr lang="ja-JP" altLang="en-US" sz="2000" b="1" dirty="0">
                <a:solidFill>
                  <a:srgbClr val="C00000"/>
                </a:solidFill>
                <a:latin typeface="Meiryo UI" panose="020B0604030504040204" pitchFamily="50" charset="-128"/>
                <a:ea typeface="Meiryo UI" panose="020B0604030504040204" pitchFamily="50" charset="-128"/>
              </a:rPr>
              <a:t>　</a:t>
            </a:r>
            <a:r>
              <a:rPr lang="en-US" altLang="ja-JP" sz="2000" b="1" dirty="0">
                <a:solidFill>
                  <a:srgbClr val="C00000"/>
                </a:solidFill>
                <a:latin typeface="Meiryo UI" panose="020B0604030504040204" pitchFamily="50" charset="-128"/>
                <a:ea typeface="Meiryo UI" panose="020B0604030504040204" pitchFamily="50" charset="-128"/>
              </a:rPr>
              <a:t>※</a:t>
            </a:r>
            <a:r>
              <a:rPr lang="ja-JP" altLang="en-US" sz="2000" b="1" dirty="0">
                <a:solidFill>
                  <a:srgbClr val="C00000"/>
                </a:solidFill>
                <a:latin typeface="Meiryo UI" panose="020B0604030504040204" pitchFamily="50" charset="-128"/>
                <a:ea typeface="Meiryo UI" panose="020B0604030504040204" pitchFamily="50" charset="-128"/>
              </a:rPr>
              <a:t>「加盟校費・準加盟校費」振込先とは異なりますので、振り込み時は十分ご注意ください。</a:t>
            </a:r>
            <a:endParaRPr kumimoji="1" lang="en-US" altLang="ja-JP" sz="2000" b="1" dirty="0">
              <a:solidFill>
                <a:srgbClr val="C00000"/>
              </a:solidFill>
              <a:latin typeface="Meiryo UI" panose="020B0604030504040204" pitchFamily="50" charset="-128"/>
              <a:ea typeface="Meiryo UI" panose="020B0604030504040204" pitchFamily="50" charset="-128"/>
            </a:endParaRPr>
          </a:p>
          <a:p>
            <a:pPr lvl="1">
              <a:lnSpc>
                <a:spcPct val="150000"/>
              </a:lnSpc>
              <a:spcAft>
                <a:spcPts val="600"/>
              </a:spcAft>
            </a:pPr>
            <a:r>
              <a:rPr lang="ja-JP" altLang="en-US" sz="1900" b="1" dirty="0">
                <a:solidFill>
                  <a:schemeClr val="tx1">
                    <a:lumMod val="85000"/>
                    <a:lumOff val="15000"/>
                  </a:schemeClr>
                </a:solidFill>
                <a:latin typeface="Meiryo UI" panose="020B0604030504040204" pitchFamily="50" charset="-128"/>
                <a:ea typeface="Meiryo UI" panose="020B0604030504040204" pitchFamily="50" charset="-128"/>
              </a:rPr>
              <a:t>　　　　　・銀行名：ゆうちょ銀行　　　　　　　　　・預金種目：普通預金</a:t>
            </a:r>
            <a:endParaRPr lang="en-US" altLang="ja-JP" sz="1900" b="1" dirty="0">
              <a:solidFill>
                <a:schemeClr val="tx1">
                  <a:lumMod val="85000"/>
                  <a:lumOff val="15000"/>
                </a:schemeClr>
              </a:solidFill>
              <a:latin typeface="Meiryo UI" panose="020B0604030504040204" pitchFamily="50" charset="-128"/>
              <a:ea typeface="Meiryo UI" panose="020B0604030504040204" pitchFamily="50" charset="-128"/>
            </a:endParaRPr>
          </a:p>
          <a:p>
            <a:pPr lvl="1">
              <a:lnSpc>
                <a:spcPct val="150000"/>
              </a:lnSpc>
              <a:spcAft>
                <a:spcPts val="600"/>
              </a:spcAft>
            </a:pPr>
            <a:r>
              <a:rPr lang="ja-JP" altLang="en-US" sz="1900" b="1" dirty="0">
                <a:solidFill>
                  <a:schemeClr val="tx1">
                    <a:lumMod val="85000"/>
                    <a:lumOff val="15000"/>
                  </a:schemeClr>
                </a:solidFill>
                <a:latin typeface="Meiryo UI" panose="020B0604030504040204" pitchFamily="50" charset="-128"/>
                <a:ea typeface="Meiryo UI" panose="020B0604030504040204" pitchFamily="50" charset="-128"/>
              </a:rPr>
              <a:t>　　　　　・店舗：〇九八（ゼロキュウハチ）　　・口座番号：</a:t>
            </a:r>
            <a:r>
              <a:rPr lang="en-US" altLang="ja-JP" sz="1900" b="1" dirty="0">
                <a:solidFill>
                  <a:schemeClr val="tx1">
                    <a:lumMod val="85000"/>
                    <a:lumOff val="15000"/>
                  </a:schemeClr>
                </a:solidFill>
                <a:latin typeface="Meiryo UI" panose="020B0604030504040204" pitchFamily="50" charset="-128"/>
                <a:ea typeface="Meiryo UI" panose="020B0604030504040204" pitchFamily="50" charset="-128"/>
              </a:rPr>
              <a:t>0513690</a:t>
            </a:r>
          </a:p>
          <a:p>
            <a:pPr lvl="1">
              <a:lnSpc>
                <a:spcPct val="150000"/>
              </a:lnSpc>
              <a:spcAft>
                <a:spcPts val="600"/>
              </a:spcAft>
            </a:pPr>
            <a:r>
              <a:rPr lang="ja-JP" altLang="en-US" sz="1900" b="1" dirty="0">
                <a:solidFill>
                  <a:schemeClr val="tx1">
                    <a:lumMod val="85000"/>
                    <a:lumOff val="15000"/>
                  </a:schemeClr>
                </a:solidFill>
                <a:latin typeface="Meiryo UI" panose="020B0604030504040204" pitchFamily="50" charset="-128"/>
                <a:ea typeface="Meiryo UI" panose="020B0604030504040204" pitchFamily="50" charset="-128"/>
              </a:rPr>
              <a:t>　　　　　・店番：</a:t>
            </a:r>
            <a:r>
              <a:rPr lang="en-US" altLang="ja-JP" sz="1900" b="1" dirty="0">
                <a:solidFill>
                  <a:schemeClr val="tx1">
                    <a:lumMod val="85000"/>
                    <a:lumOff val="15000"/>
                  </a:schemeClr>
                </a:solidFill>
                <a:latin typeface="Meiryo UI" panose="020B0604030504040204" pitchFamily="50" charset="-128"/>
                <a:ea typeface="Meiryo UI" panose="020B0604030504040204" pitchFamily="50" charset="-128"/>
              </a:rPr>
              <a:t>098</a:t>
            </a:r>
            <a:r>
              <a:rPr lang="ja-JP" altLang="en-US" sz="1900" b="1" dirty="0">
                <a:solidFill>
                  <a:schemeClr val="tx1">
                    <a:lumMod val="85000"/>
                    <a:lumOff val="15000"/>
                  </a:schemeClr>
                </a:solidFill>
                <a:latin typeface="Meiryo UI" panose="020B0604030504040204" pitchFamily="50" charset="-128"/>
                <a:ea typeface="Meiryo UI" panose="020B0604030504040204" pitchFamily="50" charset="-128"/>
              </a:rPr>
              <a:t>　　　　　　　　　　　　　　　・口座名義：日本学生経済ゼミナール関東部会</a:t>
            </a:r>
            <a:endPar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7999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7371472"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5.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参加費のお支払いについて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6" name="テキスト ボックス 5">
            <a:extLst>
              <a:ext uri="{FF2B5EF4-FFF2-40B4-BE49-F238E27FC236}">
                <a16:creationId xmlns:a16="http://schemas.microsoft.com/office/drawing/2014/main" id="{338E1254-B190-FA51-E4B2-381C283C2BCF}"/>
              </a:ext>
            </a:extLst>
          </p:cNvPr>
          <p:cNvSpPr txBox="1"/>
          <p:nvPr/>
        </p:nvSpPr>
        <p:spPr>
          <a:xfrm>
            <a:off x="1618995" y="1690816"/>
            <a:ext cx="9391065" cy="2339358"/>
          </a:xfrm>
          <a:prstGeom prst="rect">
            <a:avLst/>
          </a:prstGeom>
          <a:noFill/>
        </p:spPr>
        <p:txBody>
          <a:bodyPr wrap="square">
            <a:spAutoFit/>
          </a:bodyPr>
          <a:lstStyle/>
          <a:p>
            <a:pPr marL="342900" indent="-342900">
              <a:lnSpc>
                <a:spcPct val="150000"/>
              </a:lnSpc>
              <a:buFont typeface="Wingdings" panose="05000000000000000000" pitchFamily="2" charset="2"/>
              <a:buChar char="n"/>
            </a:pP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お振込時のご注意</a:t>
            </a:r>
            <a:endPar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endParaRPr>
          </a:p>
          <a:p>
            <a:pPr lvl="0" algn="just">
              <a:lnSpc>
                <a:spcPct val="150000"/>
              </a:lnSpc>
              <a:spcAft>
                <a:spcPts val="25"/>
              </a:spcAft>
            </a:pPr>
            <a:r>
              <a:rPr lang="ja-JP" altLang="en-US"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① </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指定口座への振り込みの際、必ず「振込名義人」を下記の内容でご指定ください。</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080" indent="200025" algn="just">
              <a:lnSpc>
                <a:spcPct val="150000"/>
              </a:lnSpc>
              <a:spcAft>
                <a:spcPts val="25"/>
              </a:spcAft>
            </a:pPr>
            <a:r>
              <a:rPr lang="ja-JP" altLang="en-US" sz="1900" b="1" i="0" u="sng" dirty="0">
                <a:solidFill>
                  <a:schemeClr val="tx1">
                    <a:lumMod val="85000"/>
                    <a:lumOff val="15000"/>
                  </a:schemeClr>
                </a:solidFill>
                <a:effectLst/>
                <a:latin typeface="Meiryo UI" panose="020B0604030504040204" pitchFamily="50" charset="-128"/>
                <a:ea typeface="Meiryo UI" panose="020B0604030504040204" pitchFamily="50" charset="-128"/>
              </a:rPr>
              <a:t>加盟校参加費</a:t>
            </a:r>
            <a:r>
              <a:rPr lang="en-US" altLang="ja-JP" sz="1900" b="1" i="0" u="sng" dirty="0">
                <a:solidFill>
                  <a:schemeClr val="tx1">
                    <a:lumMod val="85000"/>
                    <a:lumOff val="15000"/>
                  </a:schemeClr>
                </a:solidFill>
                <a:effectLst/>
                <a:latin typeface="Meiryo UI" panose="020B0604030504040204" pitchFamily="50" charset="-128"/>
                <a:ea typeface="Meiryo UI" panose="020B0604030504040204" pitchFamily="50" charset="-128"/>
              </a:rPr>
              <a:t>or</a:t>
            </a:r>
            <a:r>
              <a:rPr lang="ja-JP" altLang="en-US" sz="1900" b="1" i="0" u="sng" dirty="0">
                <a:solidFill>
                  <a:schemeClr val="tx1">
                    <a:lumMod val="85000"/>
                    <a:lumOff val="15000"/>
                  </a:schemeClr>
                </a:solidFill>
                <a:effectLst/>
                <a:latin typeface="Meiryo UI" panose="020B0604030504040204" pitchFamily="50" charset="-128"/>
                <a:ea typeface="Meiryo UI" panose="020B0604030504040204" pitchFamily="50" charset="-128"/>
              </a:rPr>
              <a:t>準加盟校参加費</a:t>
            </a:r>
            <a:r>
              <a:rPr lang="en-US" altLang="ja-JP" sz="1900" b="1" i="0" u="sng" dirty="0">
                <a:solidFill>
                  <a:schemeClr val="tx1">
                    <a:lumMod val="85000"/>
                    <a:lumOff val="15000"/>
                  </a:schemeClr>
                </a:solidFill>
                <a:effectLst/>
                <a:latin typeface="Meiryo UI" panose="020B0604030504040204" pitchFamily="50" charset="-128"/>
                <a:ea typeface="Meiryo UI" panose="020B0604030504040204" pitchFamily="50" charset="-128"/>
              </a:rPr>
              <a:t>or</a:t>
            </a:r>
            <a:r>
              <a:rPr lang="ja-JP" altLang="en-US" sz="1900" b="1" i="0" u="sng" dirty="0">
                <a:solidFill>
                  <a:schemeClr val="tx1">
                    <a:lumMod val="85000"/>
                    <a:lumOff val="15000"/>
                  </a:schemeClr>
                </a:solidFill>
                <a:effectLst/>
                <a:latin typeface="Meiryo UI" panose="020B0604030504040204" pitchFamily="50" charset="-128"/>
                <a:ea typeface="Meiryo UI" panose="020B0604030504040204" pitchFamily="50" charset="-128"/>
              </a:rPr>
              <a:t>参加校参加費＋代表者電話番号＋参加人数</a:t>
            </a:r>
            <a:endParaRPr lang="en-US" altLang="ja-JP" sz="1900" b="1" i="0" u="sng" dirty="0">
              <a:solidFill>
                <a:schemeClr val="tx1">
                  <a:lumMod val="85000"/>
                  <a:lumOff val="15000"/>
                </a:schemeClr>
              </a:solidFill>
              <a:effectLst/>
              <a:latin typeface="Meiryo UI" panose="020B0604030504040204" pitchFamily="50" charset="-128"/>
              <a:ea typeface="Meiryo UI" panose="020B0604030504040204" pitchFamily="50" charset="-128"/>
            </a:endParaRPr>
          </a:p>
          <a:p>
            <a:pPr marL="5080" indent="200025" algn="just">
              <a:lnSpc>
                <a:spcPct val="150000"/>
              </a:lnSpc>
              <a:spcAft>
                <a:spcPts val="25"/>
              </a:spcAft>
            </a:pPr>
            <a:r>
              <a:rPr lang="en-US" altLang="ja-JP" sz="1900" b="1" i="0" dirty="0">
                <a:solidFill>
                  <a:srgbClr val="C00000"/>
                </a:solidFill>
                <a:effectLst/>
                <a:latin typeface="Meiryo UI" panose="020B0604030504040204" pitchFamily="50" charset="-128"/>
                <a:ea typeface="Meiryo UI" panose="020B0604030504040204" pitchFamily="50" charset="-128"/>
              </a:rPr>
              <a:t>※</a:t>
            </a:r>
            <a:r>
              <a:rPr lang="ja-JP" altLang="en-US" sz="1900" b="1" i="0" dirty="0">
                <a:solidFill>
                  <a:srgbClr val="C00000"/>
                </a:solidFill>
                <a:effectLst/>
                <a:latin typeface="Meiryo UI" panose="020B0604030504040204" pitchFamily="50" charset="-128"/>
                <a:ea typeface="Meiryo UI" panose="020B0604030504040204" pitchFamily="50" charset="-128"/>
              </a:rPr>
              <a:t>加盟校（</a:t>
            </a:r>
            <a:r>
              <a:rPr lang="en-US" altLang="ja-JP" sz="1900" b="1" i="0" dirty="0">
                <a:solidFill>
                  <a:srgbClr val="C00000"/>
                </a:solidFill>
                <a:effectLst/>
                <a:latin typeface="Meiryo UI" panose="020B0604030504040204" pitchFamily="50" charset="-128"/>
                <a:ea typeface="Meiryo UI" panose="020B0604030504040204" pitchFamily="50" charset="-128"/>
              </a:rPr>
              <a:t>KS</a:t>
            </a:r>
            <a:r>
              <a:rPr lang="ja-JP" altLang="en-US" sz="1900" b="1" i="0" dirty="0">
                <a:solidFill>
                  <a:srgbClr val="C00000"/>
                </a:solidFill>
                <a:effectLst/>
                <a:latin typeface="Meiryo UI" panose="020B0604030504040204" pitchFamily="50" charset="-128"/>
                <a:ea typeface="Meiryo UI" panose="020B0604030504040204" pitchFamily="50" charset="-128"/>
              </a:rPr>
              <a:t>）・準加盟校（</a:t>
            </a:r>
            <a:r>
              <a:rPr lang="en-US" altLang="ja-JP" sz="1900" b="1" i="0" dirty="0">
                <a:solidFill>
                  <a:srgbClr val="C00000"/>
                </a:solidFill>
                <a:effectLst/>
                <a:latin typeface="Meiryo UI" panose="020B0604030504040204" pitchFamily="50" charset="-128"/>
                <a:ea typeface="Meiryo UI" panose="020B0604030504040204" pitchFamily="50" charset="-128"/>
              </a:rPr>
              <a:t>JS</a:t>
            </a:r>
            <a:r>
              <a:rPr lang="ja-JP" altLang="en-US" sz="1900" b="1" i="0" dirty="0">
                <a:solidFill>
                  <a:srgbClr val="C00000"/>
                </a:solidFill>
                <a:effectLst/>
                <a:latin typeface="Meiryo UI" panose="020B0604030504040204" pitchFamily="50" charset="-128"/>
                <a:ea typeface="Meiryo UI" panose="020B0604030504040204" pitchFamily="50" charset="-128"/>
              </a:rPr>
              <a:t>）・参加校（</a:t>
            </a:r>
            <a:r>
              <a:rPr lang="en-US" altLang="ja-JP" sz="1900" b="1" i="0" dirty="0">
                <a:solidFill>
                  <a:srgbClr val="C00000"/>
                </a:solidFill>
                <a:effectLst/>
                <a:latin typeface="Meiryo UI" panose="020B0604030504040204" pitchFamily="50" charset="-128"/>
                <a:ea typeface="Meiryo UI" panose="020B0604030504040204" pitchFamily="50" charset="-128"/>
              </a:rPr>
              <a:t>SS</a:t>
            </a:r>
            <a:r>
              <a:rPr lang="ja-JP" altLang="en-US" sz="1900" b="1" i="0" dirty="0">
                <a:solidFill>
                  <a:srgbClr val="C00000"/>
                </a:solidFill>
                <a:effectLst/>
                <a:latin typeface="Meiryo UI" panose="020B0604030504040204" pitchFamily="50" charset="-128"/>
                <a:ea typeface="Meiryo UI" panose="020B0604030504040204" pitchFamily="50" charset="-128"/>
              </a:rPr>
              <a:t>）の表記でおねがいします。</a:t>
            </a:r>
            <a:endParaRPr lang="en-US" altLang="ja-JP" sz="1900" b="1" i="0" dirty="0">
              <a:solidFill>
                <a:srgbClr val="C00000"/>
              </a:solidFill>
              <a:effectLst/>
              <a:latin typeface="Meiryo UI" panose="020B0604030504040204" pitchFamily="50" charset="-128"/>
              <a:ea typeface="Meiryo UI" panose="020B0604030504040204" pitchFamily="50" charset="-128"/>
            </a:endParaRPr>
          </a:p>
          <a:p>
            <a:pPr marL="5080" indent="200025" algn="just">
              <a:lnSpc>
                <a:spcPct val="150000"/>
              </a:lnSpc>
              <a:spcAft>
                <a:spcPts val="25"/>
              </a:spcAft>
            </a:pPr>
            <a:r>
              <a:rPr lang="en-US" altLang="ja-JP" sz="1900" b="1" i="0" dirty="0">
                <a:solidFill>
                  <a:srgbClr val="C00000"/>
                </a:solidFill>
                <a:effectLst/>
                <a:latin typeface="Meiryo UI" panose="020B0604030504040204" pitchFamily="50" charset="-128"/>
                <a:ea typeface="Meiryo UI" panose="020B0604030504040204" pitchFamily="50" charset="-128"/>
              </a:rPr>
              <a:t>※</a:t>
            </a:r>
            <a:r>
              <a:rPr lang="ja-JP" altLang="en-US" sz="1900" b="1" i="0" dirty="0">
                <a:solidFill>
                  <a:srgbClr val="C00000"/>
                </a:solidFill>
                <a:effectLst/>
                <a:latin typeface="Meiryo UI" panose="020B0604030504040204" pitchFamily="50" charset="-128"/>
                <a:ea typeface="Meiryo UI" panose="020B0604030504040204" pitchFamily="50" charset="-128"/>
              </a:rPr>
              <a:t>カンマ（，）ハイフン（</a:t>
            </a:r>
            <a:r>
              <a:rPr lang="en-US" altLang="ja-JP" sz="1900" b="1" i="0" dirty="0">
                <a:solidFill>
                  <a:srgbClr val="C00000"/>
                </a:solidFill>
                <a:effectLst/>
                <a:latin typeface="Meiryo UI" panose="020B0604030504040204" pitchFamily="50" charset="-128"/>
                <a:ea typeface="Meiryo UI" panose="020B0604030504040204" pitchFamily="50" charset="-128"/>
              </a:rPr>
              <a:t>‐</a:t>
            </a:r>
            <a:r>
              <a:rPr lang="ja-JP" altLang="en-US" sz="1900" b="1" i="0" dirty="0">
                <a:solidFill>
                  <a:srgbClr val="C00000"/>
                </a:solidFill>
                <a:effectLst/>
                <a:latin typeface="Meiryo UI" panose="020B0604030504040204" pitchFamily="50" charset="-128"/>
                <a:ea typeface="Meiryo UI" panose="020B0604030504040204" pitchFamily="50" charset="-128"/>
              </a:rPr>
              <a:t>）のつけ忘れにご注意ください。</a:t>
            </a:r>
            <a:endParaRPr lang="en-US" altLang="ja-JP" sz="1900" b="1" i="0" dirty="0">
              <a:solidFill>
                <a:srgbClr val="C00000"/>
              </a:solidFill>
              <a:effectLst/>
              <a:latin typeface="Meiryo UI" panose="020B0604030504040204" pitchFamily="50" charset="-128"/>
              <a:ea typeface="Meiryo UI" panose="020B0604030504040204" pitchFamily="50" charset="-128"/>
            </a:endParaRPr>
          </a:p>
        </p:txBody>
      </p:sp>
      <p:graphicFrame>
        <p:nvGraphicFramePr>
          <p:cNvPr id="3" name="表 6">
            <a:extLst>
              <a:ext uri="{FF2B5EF4-FFF2-40B4-BE49-F238E27FC236}">
                <a16:creationId xmlns:a16="http://schemas.microsoft.com/office/drawing/2014/main" id="{8B1C1E3B-0BC0-C57F-8CCD-7A3CA80B16F5}"/>
              </a:ext>
            </a:extLst>
          </p:cNvPr>
          <p:cNvGraphicFramePr>
            <a:graphicFrameLocks noGrp="1"/>
          </p:cNvGraphicFramePr>
          <p:nvPr>
            <p:extLst>
              <p:ext uri="{D42A27DB-BD31-4B8C-83A1-F6EECF244321}">
                <p14:modId xmlns:p14="http://schemas.microsoft.com/office/powerpoint/2010/main" val="3461888817"/>
              </p:ext>
            </p:extLst>
          </p:nvPr>
        </p:nvGraphicFramePr>
        <p:xfrm>
          <a:off x="2032000" y="4555866"/>
          <a:ext cx="8128000" cy="1143000"/>
        </p:xfrm>
        <a:graphic>
          <a:graphicData uri="http://schemas.openxmlformats.org/drawingml/2006/table">
            <a:tbl>
              <a:tblPr bandRow="1">
                <a:tableStyleId>{BC89EF96-8CEA-46FF-86C4-4CE0E7609802}</a:tableStyleId>
              </a:tblPr>
              <a:tblGrid>
                <a:gridCol w="4064000">
                  <a:extLst>
                    <a:ext uri="{9D8B030D-6E8A-4147-A177-3AD203B41FA5}">
                      <a16:colId xmlns:a16="http://schemas.microsoft.com/office/drawing/2014/main" val="1586466561"/>
                    </a:ext>
                  </a:extLst>
                </a:gridCol>
                <a:gridCol w="4064000">
                  <a:extLst>
                    <a:ext uri="{9D8B030D-6E8A-4147-A177-3AD203B41FA5}">
                      <a16:colId xmlns:a16="http://schemas.microsoft.com/office/drawing/2014/main" val="2918124979"/>
                    </a:ext>
                  </a:extLst>
                </a:gridCol>
              </a:tblGrid>
              <a:tr h="370840">
                <a:tc>
                  <a:txBody>
                    <a:bodyPr/>
                    <a:lstStyle/>
                    <a:p>
                      <a:r>
                        <a:rPr lang="ja-JP" altLang="en-US" sz="1900" b="1" dirty="0">
                          <a:solidFill>
                            <a:schemeClr val="tx1">
                              <a:lumMod val="85000"/>
                              <a:lumOff val="15000"/>
                            </a:schemeClr>
                          </a:solidFill>
                          <a:effectLst/>
                          <a:latin typeface="Meiryo UI" panose="020B0604030504040204" pitchFamily="50" charset="-128"/>
                          <a:ea typeface="Meiryo UI" panose="020B0604030504040204" pitchFamily="50" charset="-128"/>
                        </a:rPr>
                        <a:t>加盟校参加費</a:t>
                      </a:r>
                      <a:endParaRPr kumimoji="1" lang="ja-JP" altLang="en-US" sz="1900" b="1" dirty="0">
                        <a:solidFill>
                          <a:schemeClr val="tx1">
                            <a:lumMod val="85000"/>
                            <a:lumOff val="15000"/>
                          </a:schemeClr>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900" b="1" dirty="0">
                          <a:solidFill>
                            <a:schemeClr val="tx1">
                              <a:lumMod val="85000"/>
                              <a:lumOff val="15000"/>
                            </a:schemeClr>
                          </a:solidFill>
                          <a:effectLst/>
                          <a:latin typeface="Meiryo UI" panose="020B0604030504040204" pitchFamily="50" charset="-128"/>
                          <a:ea typeface="Meiryo UI" panose="020B0604030504040204" pitchFamily="50" charset="-128"/>
                        </a:rPr>
                        <a:t>例</a:t>
                      </a:r>
                      <a:r>
                        <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rPr>
                        <a:t>)KS,012-3456-7891,6</a:t>
                      </a:r>
                      <a:endParaRPr lang="en-US" altLang="ja-JP" sz="1900" b="1" i="0" dirty="0">
                        <a:solidFill>
                          <a:schemeClr val="tx1">
                            <a:lumMod val="85000"/>
                            <a:lumOff val="15000"/>
                          </a:schemeClr>
                        </a:solidFill>
                        <a:effectLst/>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77375600"/>
                  </a:ext>
                </a:extLst>
              </a:tr>
              <a:tr h="370840">
                <a:tc>
                  <a:txBody>
                    <a:bodyPr/>
                    <a:lstStyle/>
                    <a:p>
                      <a:r>
                        <a:rPr lang="ja-JP" altLang="en-US" sz="1900" b="1" dirty="0">
                          <a:solidFill>
                            <a:schemeClr val="tx1">
                              <a:lumMod val="85000"/>
                              <a:lumOff val="15000"/>
                            </a:schemeClr>
                          </a:solidFill>
                          <a:effectLst/>
                          <a:latin typeface="Meiryo UI" panose="020B0604030504040204" pitchFamily="50" charset="-128"/>
                          <a:ea typeface="Meiryo UI" panose="020B0604030504040204" pitchFamily="50" charset="-128"/>
                        </a:rPr>
                        <a:t>準加盟校参加費</a:t>
                      </a:r>
                      <a:endParaRPr kumimoji="1" lang="ja-JP" altLang="en-US" sz="1900" b="1" dirty="0">
                        <a:solidFill>
                          <a:schemeClr val="tx1">
                            <a:lumMod val="85000"/>
                            <a:lumOff val="15000"/>
                          </a:schemeClr>
                        </a:solidFill>
                        <a:latin typeface="Meiryo UI" panose="020B0604030504040204" pitchFamily="50" charset="-128"/>
                        <a:ea typeface="Meiryo UI" panose="020B0604030504040204" pitchFamily="50" charset="-128"/>
                      </a:endParaRPr>
                    </a:p>
                  </a:txBody>
                  <a:tcPr/>
                </a:tc>
                <a:tc>
                  <a:txBody>
                    <a:bodyPr/>
                    <a:lstStyle/>
                    <a:p>
                      <a:r>
                        <a:rPr lang="ja-JP" altLang="en-US" sz="1900" b="1" dirty="0">
                          <a:solidFill>
                            <a:schemeClr val="tx1">
                              <a:lumMod val="85000"/>
                              <a:lumOff val="15000"/>
                            </a:schemeClr>
                          </a:solidFill>
                          <a:effectLst/>
                          <a:latin typeface="Meiryo UI" panose="020B0604030504040204" pitchFamily="50" charset="-128"/>
                          <a:ea typeface="Meiryo UI" panose="020B0604030504040204" pitchFamily="50" charset="-128"/>
                        </a:rPr>
                        <a:t>例</a:t>
                      </a:r>
                      <a:r>
                        <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rPr>
                        <a:t>)JS,012-3456-7891,6</a:t>
                      </a:r>
                      <a:endParaRPr kumimoji="1" lang="ja-JP" altLang="en-US" sz="1900" b="1" dirty="0">
                        <a:solidFill>
                          <a:schemeClr val="tx1">
                            <a:lumMod val="85000"/>
                            <a:lumOff val="1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40654666"/>
                  </a:ext>
                </a:extLst>
              </a:tr>
              <a:tr h="370840">
                <a:tc>
                  <a:txBody>
                    <a:bodyPr/>
                    <a:lstStyle/>
                    <a:p>
                      <a:r>
                        <a:rPr lang="ja-JP" altLang="en-US" sz="1900" b="1" dirty="0">
                          <a:solidFill>
                            <a:schemeClr val="tx1">
                              <a:lumMod val="85000"/>
                              <a:lumOff val="15000"/>
                            </a:schemeClr>
                          </a:solidFill>
                          <a:effectLst/>
                          <a:latin typeface="Meiryo UI" panose="020B0604030504040204" pitchFamily="50" charset="-128"/>
                          <a:ea typeface="Meiryo UI" panose="020B0604030504040204" pitchFamily="50" charset="-128"/>
                        </a:rPr>
                        <a:t>参加校参加費</a:t>
                      </a:r>
                      <a:endParaRPr kumimoji="1" lang="ja-JP" altLang="en-US" sz="1900" b="1" dirty="0">
                        <a:solidFill>
                          <a:schemeClr val="tx1">
                            <a:lumMod val="85000"/>
                            <a:lumOff val="15000"/>
                          </a:schemeClr>
                        </a:solidFill>
                        <a:latin typeface="Meiryo UI" panose="020B0604030504040204" pitchFamily="50" charset="-128"/>
                        <a:ea typeface="Meiryo UI" panose="020B0604030504040204" pitchFamily="50" charset="-128"/>
                      </a:endParaRPr>
                    </a:p>
                  </a:txBody>
                  <a:tcPr/>
                </a:tc>
                <a:tc>
                  <a:txBody>
                    <a:bodyPr/>
                    <a:lstStyle/>
                    <a:p>
                      <a:r>
                        <a:rPr lang="ja-JP" altLang="en-US" sz="1900" b="1" dirty="0">
                          <a:solidFill>
                            <a:schemeClr val="tx1">
                              <a:lumMod val="85000"/>
                              <a:lumOff val="15000"/>
                            </a:schemeClr>
                          </a:solidFill>
                          <a:effectLst/>
                          <a:latin typeface="Meiryo UI" panose="020B0604030504040204" pitchFamily="50" charset="-128"/>
                          <a:ea typeface="Meiryo UI" panose="020B0604030504040204" pitchFamily="50" charset="-128"/>
                        </a:rPr>
                        <a:t>例</a:t>
                      </a:r>
                      <a:r>
                        <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rPr>
                        <a:t>)SS,012-3456-7891,6</a:t>
                      </a:r>
                      <a:endParaRPr kumimoji="1" lang="ja-JP" altLang="en-US" sz="1900" b="1" dirty="0">
                        <a:solidFill>
                          <a:schemeClr val="tx1">
                            <a:lumMod val="85000"/>
                            <a:lumOff val="1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85415902"/>
                  </a:ext>
                </a:extLst>
              </a:tr>
            </a:tbl>
          </a:graphicData>
        </a:graphic>
      </p:graphicFrame>
    </p:spTree>
    <p:extLst>
      <p:ext uri="{BB962C8B-B14F-4D97-AF65-F5344CB8AC3E}">
        <p14:creationId xmlns:p14="http://schemas.microsoft.com/office/powerpoint/2010/main" val="1827738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7371472"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5.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参加費のお支払いについて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6" name="テキスト ボックス 5">
            <a:extLst>
              <a:ext uri="{FF2B5EF4-FFF2-40B4-BE49-F238E27FC236}">
                <a16:creationId xmlns:a16="http://schemas.microsoft.com/office/drawing/2014/main" id="{338E1254-B190-FA51-E4B2-381C283C2BCF}"/>
              </a:ext>
            </a:extLst>
          </p:cNvPr>
          <p:cNvSpPr txBox="1"/>
          <p:nvPr/>
        </p:nvSpPr>
        <p:spPr>
          <a:xfrm>
            <a:off x="231237" y="1333934"/>
            <a:ext cx="11729525" cy="4855432"/>
          </a:xfrm>
          <a:prstGeom prst="rect">
            <a:avLst/>
          </a:prstGeom>
          <a:noFill/>
        </p:spPr>
        <p:txBody>
          <a:bodyPr wrap="square">
            <a:spAutoFit/>
          </a:bodyPr>
          <a:lstStyle/>
          <a:p>
            <a:pPr lvl="0" algn="just">
              <a:lnSpc>
                <a:spcPct val="150000"/>
              </a:lnSpc>
              <a:spcAft>
                <a:spcPts val="25"/>
              </a:spcAft>
            </a:pPr>
            <a:r>
              <a:rPr lang="ja-JP" altLang="en-US"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② </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お振込完了後、参加費振込完了連絡フォームより、入金が完了したことをお知らせください。</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51130" indent="-5080" algn="just">
              <a:lnSpc>
                <a:spcPct val="150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大会</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HP</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内にある</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≪参加費振込完了</a:t>
            </a:r>
            <a:r>
              <a:rPr lang="ja-JP" altLang="en-US"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連絡</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フォーム≫</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より必要事項をご入力のうえ、お振込みが完了したことをお知らせく</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51130" indent="-5080" algn="just">
              <a:lnSpc>
                <a:spcPct val="150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ださい。</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51130" indent="-5080" algn="just">
              <a:lnSpc>
                <a:spcPct val="150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尚、入金確認までにはお時間がかかりますので、引き続き、実行委員会（プレゼン局）からの申込受付</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51130" indent="-5080" algn="just">
              <a:lnSpc>
                <a:spcPct val="150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完了メールをお待ちください。</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just">
              <a:lnSpc>
                <a:spcPct val="150000"/>
              </a:lnSpc>
              <a:spcAft>
                <a:spcPts val="25"/>
              </a:spcAft>
            </a:pP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lvl="0" algn="just">
              <a:lnSpc>
                <a:spcPct val="150000"/>
              </a:lnSpc>
              <a:spcAft>
                <a:spcPts val="25"/>
              </a:spcAft>
            </a:pPr>
            <a:r>
              <a:rPr lang="ja-JP" altLang="en-US"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③ </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入金確認＆申込受付完了メールが実行委員会より届きます。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71450" indent="-5080" algn="just">
              <a:lnSpc>
                <a:spcPct val="150000"/>
              </a:lnSpc>
              <a:spcAft>
                <a:spcPts val="25"/>
              </a:spcAft>
            </a:pPr>
            <a:r>
              <a:rPr lang="ja-JP"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実行委員会（プレゼン局）から申込受付完了メールが届いた時点で、正式な申込受付が確定されます。</a:t>
            </a:r>
            <a:endParaRPr lang="en-US"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71450" indent="-5080" algn="just">
              <a:lnSpc>
                <a:spcPct val="150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なお、指定の期日まで入金確認ができない場合は、参加キャンセルの扱いとなる場合がございますのでご注意ください。</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71450" indent="-5080" algn="just">
              <a:lnSpc>
                <a:spcPct val="150000"/>
              </a:lnSpc>
              <a:spcAft>
                <a:spcPts val="25"/>
              </a:spcAft>
            </a:pPr>
            <a:r>
              <a:rPr lang="ja-JP" altLang="ja-JP" sz="1900"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※毎週土曜日から金曜日申込分の振込期限を翌金曜日（休日の場合、前営業日）といたします。</a:t>
            </a:r>
            <a:endParaRPr lang="ja-JP" altLang="ja-JP" sz="1900"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71450" indent="-5080" algn="just">
              <a:lnSpc>
                <a:spcPct val="150000"/>
              </a:lnSpc>
              <a:spcAft>
                <a:spcPts val="25"/>
              </a:spcAft>
            </a:pPr>
            <a:r>
              <a:rPr lang="ja-JP" altLang="ja-JP" sz="1900"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※入金の確認までに</a:t>
            </a:r>
            <a:r>
              <a:rPr lang="en-US" altLang="ja-JP" sz="1900"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ja-JP" sz="1900"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週間程度お時間をいただいております。</a:t>
            </a:r>
            <a:endParaRPr lang="ja-JP" altLang="ja-JP" sz="1900"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spTree>
    <p:extLst>
      <p:ext uri="{BB962C8B-B14F-4D97-AF65-F5344CB8AC3E}">
        <p14:creationId xmlns:p14="http://schemas.microsoft.com/office/powerpoint/2010/main" val="3084654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10846192"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6.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加盟校費・準加盟校費のお支払いについて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6" name="テキスト ボックス 5">
            <a:extLst>
              <a:ext uri="{FF2B5EF4-FFF2-40B4-BE49-F238E27FC236}">
                <a16:creationId xmlns:a16="http://schemas.microsoft.com/office/drawing/2014/main" id="{338E1254-B190-FA51-E4B2-381C283C2BCF}"/>
              </a:ext>
            </a:extLst>
          </p:cNvPr>
          <p:cNvSpPr txBox="1"/>
          <p:nvPr/>
        </p:nvSpPr>
        <p:spPr>
          <a:xfrm>
            <a:off x="532226" y="1165123"/>
            <a:ext cx="11354973" cy="5128968"/>
          </a:xfrm>
          <a:prstGeom prst="rect">
            <a:avLst/>
          </a:prstGeom>
          <a:noFill/>
        </p:spPr>
        <p:txBody>
          <a:bodyPr wrap="square">
            <a:spAutoFit/>
          </a:bodyPr>
          <a:lstStyle/>
          <a:p>
            <a:pPr marL="342900" indent="-342900">
              <a:lnSpc>
                <a:spcPct val="150000"/>
              </a:lnSpc>
              <a:buFont typeface="Wingdings" panose="05000000000000000000" pitchFamily="2" charset="2"/>
              <a:buChar char="n"/>
            </a:pP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費用</a:t>
            </a:r>
            <a:endPar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endParaRPr>
          </a:p>
          <a:p>
            <a:pPr marL="21590" indent="133350">
              <a:lnSpc>
                <a:spcPct val="111000"/>
              </a:lnSpc>
              <a:spcAft>
                <a:spcPts val="25"/>
              </a:spcAft>
            </a:pP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加盟校費  ：１団体につき</a:t>
            </a:r>
            <a:r>
              <a:rPr lang="en-US"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7,000</a:t>
            </a:r>
            <a:r>
              <a:rPr lang="ja-JP"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133350">
              <a:lnSpc>
                <a:spcPct val="111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・準加盟校費：１ゼミにつき</a:t>
            </a:r>
            <a:r>
              <a:rPr lang="en-US"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2,000</a:t>
            </a:r>
            <a:r>
              <a:rPr lang="ja-JP"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円</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（同一ゼミ内で複数チーム出場可）</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79400" indent="-133350">
              <a:lnSpc>
                <a:spcPct val="111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※討論部門、プレゼン部門両部門の参加数が</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ゼミナール以上参加の場合は加盟校になることをおすすめいたします。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342900" indent="-342900">
              <a:lnSpc>
                <a:spcPct val="150000"/>
              </a:lnSpc>
              <a:buFont typeface="Wingdings" panose="05000000000000000000" pitchFamily="2" charset="2"/>
              <a:buChar char="n"/>
            </a:pP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支払期間</a:t>
            </a:r>
            <a:endPar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endParaRPr>
          </a:p>
          <a:p>
            <a:pPr>
              <a:lnSpc>
                <a:spcPct val="150000"/>
              </a:lnSpc>
            </a:pPr>
            <a:r>
              <a:rPr lang="ja-JP" altLang="en-US" sz="1800" b="1" kern="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b="1" kern="0"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ja-JP" sz="2000" b="1" kern="0"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2000" b="1" kern="0"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ja-JP" sz="2000" b="1" kern="0"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日（月）～</a:t>
            </a:r>
            <a:r>
              <a:rPr lang="en-US" altLang="ja-JP" sz="2000" b="1" kern="0"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ja-JP" sz="2000" b="1" kern="0"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2000" b="1" kern="0"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altLang="ja-JP" sz="2000" b="1" kern="0"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日（金）</a:t>
            </a:r>
            <a:endParaRPr lang="en-US" altLang="ja-JP" sz="2000" b="1" kern="0"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ct val="150000"/>
              </a:lnSpc>
              <a:buFont typeface="Wingdings" panose="05000000000000000000" pitchFamily="2" charset="2"/>
              <a:buChar char="n"/>
            </a:pP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指定口座</a:t>
            </a:r>
            <a:endPar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endParaRPr>
          </a:p>
          <a:p>
            <a:pPr algn="ctr">
              <a:lnSpc>
                <a:spcPct val="150000"/>
              </a:lnSpc>
            </a:pPr>
            <a:r>
              <a:rPr lang="ja-JP" altLang="en-US" sz="2400" b="1" dirty="0">
                <a:solidFill>
                  <a:srgbClr val="C00000"/>
                </a:solidFill>
                <a:latin typeface="Meiryo UI" panose="020B0604030504040204" pitchFamily="50" charset="-128"/>
                <a:ea typeface="Meiryo UI" panose="020B0604030504040204" pitchFamily="50" charset="-128"/>
              </a:rPr>
              <a:t>　</a:t>
            </a:r>
            <a:r>
              <a:rPr lang="en-US" altLang="ja-JP" sz="2000" b="1" dirty="0">
                <a:solidFill>
                  <a:srgbClr val="C00000"/>
                </a:solidFill>
                <a:latin typeface="Meiryo UI" panose="020B0604030504040204" pitchFamily="50" charset="-128"/>
                <a:ea typeface="Meiryo UI" panose="020B0604030504040204" pitchFamily="50" charset="-128"/>
              </a:rPr>
              <a:t>※</a:t>
            </a:r>
            <a:r>
              <a:rPr lang="ja-JP" altLang="en-US" sz="2000" b="1" dirty="0">
                <a:solidFill>
                  <a:srgbClr val="C00000"/>
                </a:solidFill>
                <a:latin typeface="Meiryo UI" panose="020B0604030504040204" pitchFamily="50" charset="-128"/>
                <a:ea typeface="Meiryo UI" panose="020B0604030504040204" pitchFamily="50" charset="-128"/>
              </a:rPr>
              <a:t>「加盟校費・準加盟校費」振込先とは異なりますので、振り込み時は十分ご注意ください。</a:t>
            </a:r>
            <a:endParaRPr kumimoji="1" lang="en-US" altLang="ja-JP" sz="2000" b="1" dirty="0">
              <a:solidFill>
                <a:schemeClr val="tx1">
                  <a:lumMod val="85000"/>
                  <a:lumOff val="15000"/>
                </a:schemeClr>
              </a:solidFill>
              <a:latin typeface="Meiryo UI" panose="020B0604030504040204" pitchFamily="50" charset="-128"/>
              <a:ea typeface="Meiryo UI" panose="020B0604030504040204" pitchFamily="50" charset="-128"/>
            </a:endParaRPr>
          </a:p>
          <a:p>
            <a:pPr lvl="1">
              <a:lnSpc>
                <a:spcPct val="150000"/>
              </a:lnSpc>
              <a:spcAft>
                <a:spcPts val="600"/>
              </a:spcAft>
            </a:pPr>
            <a:r>
              <a:rPr lang="ja-JP" altLang="en-US" sz="1900" b="1" dirty="0">
                <a:solidFill>
                  <a:schemeClr val="tx1">
                    <a:lumMod val="85000"/>
                    <a:lumOff val="15000"/>
                  </a:schemeClr>
                </a:solidFill>
                <a:latin typeface="Meiryo UI" panose="020B0604030504040204" pitchFamily="50" charset="-128"/>
                <a:ea typeface="Meiryo UI" panose="020B0604030504040204" pitchFamily="50" charset="-128"/>
              </a:rPr>
              <a:t>　　　　　・銀行名：ゆうちょ銀行　　　　　　　　　・預金種目：普通預金</a:t>
            </a:r>
            <a:endParaRPr lang="en-US" altLang="ja-JP" sz="1900" b="1" dirty="0">
              <a:solidFill>
                <a:schemeClr val="tx1">
                  <a:lumMod val="85000"/>
                  <a:lumOff val="15000"/>
                </a:schemeClr>
              </a:solidFill>
              <a:latin typeface="Meiryo UI" panose="020B0604030504040204" pitchFamily="50" charset="-128"/>
              <a:ea typeface="Meiryo UI" panose="020B0604030504040204" pitchFamily="50" charset="-128"/>
            </a:endParaRPr>
          </a:p>
          <a:p>
            <a:pPr lvl="1">
              <a:lnSpc>
                <a:spcPct val="150000"/>
              </a:lnSpc>
              <a:spcAft>
                <a:spcPts val="600"/>
              </a:spcAft>
            </a:pPr>
            <a:r>
              <a:rPr lang="ja-JP" altLang="en-US" sz="1900" b="1" dirty="0">
                <a:solidFill>
                  <a:schemeClr val="tx1">
                    <a:lumMod val="85000"/>
                    <a:lumOff val="15000"/>
                  </a:schemeClr>
                </a:solidFill>
                <a:latin typeface="Meiryo UI" panose="020B0604030504040204" pitchFamily="50" charset="-128"/>
                <a:ea typeface="Meiryo UI" panose="020B0604030504040204" pitchFamily="50" charset="-128"/>
              </a:rPr>
              <a:t>　　　　　・店舗：〇〇八（ゼロゼロハチ）　　　・口座番号：</a:t>
            </a:r>
            <a:r>
              <a:rPr lang="en-US" altLang="ja-JP" sz="1900" b="1" dirty="0">
                <a:solidFill>
                  <a:schemeClr val="tx1">
                    <a:lumMod val="85000"/>
                    <a:lumOff val="15000"/>
                  </a:schemeClr>
                </a:solidFill>
                <a:latin typeface="Meiryo UI" panose="020B0604030504040204" pitchFamily="50" charset="-128"/>
                <a:ea typeface="Meiryo UI" panose="020B0604030504040204" pitchFamily="50" charset="-128"/>
              </a:rPr>
              <a:t>9652057</a:t>
            </a:r>
          </a:p>
          <a:p>
            <a:pPr lvl="1">
              <a:lnSpc>
                <a:spcPct val="150000"/>
              </a:lnSpc>
              <a:spcAft>
                <a:spcPts val="600"/>
              </a:spcAft>
            </a:pPr>
            <a:r>
              <a:rPr lang="ja-JP" altLang="en-US" sz="1900" b="1" dirty="0">
                <a:solidFill>
                  <a:schemeClr val="tx1">
                    <a:lumMod val="85000"/>
                    <a:lumOff val="15000"/>
                  </a:schemeClr>
                </a:solidFill>
                <a:latin typeface="Meiryo UI" panose="020B0604030504040204" pitchFamily="50" charset="-128"/>
                <a:ea typeface="Meiryo UI" panose="020B0604030504040204" pitchFamily="50" charset="-128"/>
              </a:rPr>
              <a:t>　　　　　・店番：</a:t>
            </a:r>
            <a:r>
              <a:rPr lang="en-US" altLang="ja-JP" sz="1900" b="1" dirty="0">
                <a:solidFill>
                  <a:schemeClr val="tx1">
                    <a:lumMod val="85000"/>
                    <a:lumOff val="15000"/>
                  </a:schemeClr>
                </a:solidFill>
                <a:latin typeface="Meiryo UI" panose="020B0604030504040204" pitchFamily="50" charset="-128"/>
                <a:ea typeface="Meiryo UI" panose="020B0604030504040204" pitchFamily="50" charset="-128"/>
              </a:rPr>
              <a:t>008</a:t>
            </a:r>
            <a:r>
              <a:rPr lang="ja-JP" altLang="en-US" sz="1900" b="1" dirty="0">
                <a:solidFill>
                  <a:schemeClr val="tx1">
                    <a:lumMod val="85000"/>
                    <a:lumOff val="15000"/>
                  </a:schemeClr>
                </a:solidFill>
                <a:latin typeface="Meiryo UI" panose="020B0604030504040204" pitchFamily="50" charset="-128"/>
                <a:ea typeface="Meiryo UI" panose="020B0604030504040204" pitchFamily="50" charset="-128"/>
              </a:rPr>
              <a:t>　　　　　　　　　　　　　　　・口座名義：日本学生経済ゼミナール関東部会</a:t>
            </a:r>
            <a:endParaRPr kumimoji="1" lang="en-US" altLang="ja-JP" sz="1900" b="1" dirty="0">
              <a:solidFill>
                <a:schemeClr val="tx1">
                  <a:lumMod val="85000"/>
                  <a:lumOff val="1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55493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10846192"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6.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加盟校費・準加盟校費のお支払いについて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8" name="テキスト ボックス 7">
            <a:extLst>
              <a:ext uri="{FF2B5EF4-FFF2-40B4-BE49-F238E27FC236}">
                <a16:creationId xmlns:a16="http://schemas.microsoft.com/office/drawing/2014/main" id="{C15182B6-D2A9-52EE-8D88-2D25DF8A0B00}"/>
              </a:ext>
            </a:extLst>
          </p:cNvPr>
          <p:cNvSpPr txBox="1"/>
          <p:nvPr/>
        </p:nvSpPr>
        <p:spPr>
          <a:xfrm>
            <a:off x="996461" y="1933066"/>
            <a:ext cx="10199078" cy="3682675"/>
          </a:xfrm>
          <a:prstGeom prst="rect">
            <a:avLst/>
          </a:prstGeom>
          <a:noFill/>
        </p:spPr>
        <p:txBody>
          <a:bodyPr wrap="square" rtlCol="0">
            <a:spAutoFit/>
          </a:bodyPr>
          <a:lstStyle/>
          <a:p>
            <a:pPr>
              <a:lnSpc>
                <a:spcPct val="200000"/>
              </a:lnSpc>
            </a:pPr>
            <a:r>
              <a:rPr kumimoji="1" lang="en-US" altLang="ja-JP" sz="2000" b="1" dirty="0">
                <a:solidFill>
                  <a:srgbClr val="C00000"/>
                </a:solidFill>
                <a:latin typeface="Meiryo UI" panose="020B0604030504040204" pitchFamily="50" charset="-128"/>
                <a:ea typeface="Meiryo UI" panose="020B0604030504040204" pitchFamily="50" charset="-128"/>
              </a:rPr>
              <a:t>※</a:t>
            </a:r>
            <a:r>
              <a:rPr kumimoji="1" lang="ja-JP" altLang="en-US" sz="2000" b="1" dirty="0">
                <a:solidFill>
                  <a:srgbClr val="C00000"/>
                </a:solidFill>
                <a:latin typeface="Meiryo UI" panose="020B0604030504040204" pitchFamily="50" charset="-128"/>
                <a:ea typeface="Meiryo UI" panose="020B0604030504040204" pitchFamily="50" charset="-128"/>
              </a:rPr>
              <a:t>所属学部、または所属大学加盟校の場合は、ゼミ単位で行っていただくお手続きやお支払いは</a:t>
            </a:r>
            <a:endParaRPr kumimoji="1" lang="en-US" altLang="ja-JP" sz="2000" b="1" dirty="0">
              <a:solidFill>
                <a:srgbClr val="C00000"/>
              </a:solidFill>
              <a:latin typeface="Meiryo UI" panose="020B0604030504040204" pitchFamily="50" charset="-128"/>
              <a:ea typeface="Meiryo UI" panose="020B0604030504040204" pitchFamily="50" charset="-128"/>
            </a:endParaRPr>
          </a:p>
          <a:p>
            <a:pPr>
              <a:lnSpc>
                <a:spcPct val="200000"/>
              </a:lnSpc>
            </a:pPr>
            <a:r>
              <a:rPr kumimoji="1" lang="ja-JP" altLang="en-US" sz="2000" b="1" dirty="0">
                <a:solidFill>
                  <a:srgbClr val="C00000"/>
                </a:solidFill>
                <a:latin typeface="Meiryo UI" panose="020B0604030504040204" pitchFamily="50" charset="-128"/>
                <a:ea typeface="Meiryo UI" panose="020B0604030504040204" pitchFamily="50" charset="-128"/>
              </a:rPr>
              <a:t>　 一切ございません。</a:t>
            </a:r>
            <a:endParaRPr kumimoji="1" lang="en-US" altLang="ja-JP" sz="2000" b="1" dirty="0">
              <a:solidFill>
                <a:srgbClr val="C00000"/>
              </a:solidFill>
              <a:latin typeface="Meiryo UI" panose="020B0604030504040204" pitchFamily="50" charset="-128"/>
              <a:ea typeface="Meiryo UI" panose="020B0604030504040204" pitchFamily="50" charset="-128"/>
            </a:endParaRPr>
          </a:p>
          <a:p>
            <a:pPr lvl="0" algn="just">
              <a:lnSpc>
                <a:spcPct val="200000"/>
              </a:lnSpc>
              <a:spcAft>
                <a:spcPts val="25"/>
              </a:spcAft>
            </a:pPr>
            <a:r>
              <a:rPr kumimoji="1" lang="en-US" altLang="ja-JP" sz="2000" dirty="0">
                <a:latin typeface="Meiryo UI" panose="020B0604030504040204" pitchFamily="50" charset="-128"/>
                <a:ea typeface="Meiryo UI" panose="020B0604030504040204" pitchFamily="50" charset="-128"/>
              </a:rPr>
              <a:t>※</a:t>
            </a:r>
            <a:r>
              <a:rPr lang="ja-JP" altLang="en-US" sz="20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お振込完了後、</a:t>
            </a:r>
            <a:r>
              <a:rPr lang="ja-JP" altLang="en-US"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大会</a:t>
            </a:r>
            <a:r>
              <a:rPr lang="en-US"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HP</a:t>
            </a:r>
            <a:r>
              <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内にある</a:t>
            </a:r>
            <a:r>
              <a:rPr lang="ja-JP"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加盟校</a:t>
            </a:r>
            <a:r>
              <a:rPr lang="ja-JP"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費振込完了</a:t>
            </a:r>
            <a:r>
              <a:rPr lang="ja-JP" altLang="en-US"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連絡</a:t>
            </a:r>
            <a:r>
              <a:rPr lang="ja-JP"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フォーム≫</a:t>
            </a:r>
            <a:r>
              <a:rPr lang="ja-JP" altLang="en-US"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又は</a:t>
            </a:r>
            <a:r>
              <a:rPr lang="ja-JP"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準加盟校</a:t>
            </a:r>
            <a:r>
              <a:rPr lang="ja-JP"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費振</a:t>
            </a:r>
            <a:endParaRPr lang="en-US"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endParaRPr>
          </a:p>
          <a:p>
            <a:pPr lvl="0" algn="just">
              <a:lnSpc>
                <a:spcPct val="200000"/>
              </a:lnSpc>
              <a:spcAft>
                <a:spcPts val="25"/>
              </a:spcAft>
            </a:pPr>
            <a:r>
              <a:rPr lang="ja-JP" altLang="en-US"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込完了</a:t>
            </a:r>
            <a:r>
              <a:rPr lang="ja-JP" altLang="en-US"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連絡</a:t>
            </a:r>
            <a:r>
              <a:rPr lang="ja-JP"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フォーム≫</a:t>
            </a:r>
            <a:r>
              <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より必要事項をご入力のうえ、お振込みが完了したことをお知らせください。</a:t>
            </a:r>
            <a:endPar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51130" indent="-5080" algn="just">
              <a:lnSpc>
                <a:spcPct val="200000"/>
              </a:lnSpc>
              <a:spcAft>
                <a:spcPts val="25"/>
              </a:spcAft>
            </a:pPr>
            <a:r>
              <a:rPr lang="ja-JP" altLang="en-US"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尚、入金確認までにはお時間がかかりますので、引き続き、実行委員会（プレゼン局）からの申</a:t>
            </a:r>
            <a:r>
              <a:rPr lang="ja-JP" altLang="en-US"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51130" indent="-5080" algn="just">
              <a:lnSpc>
                <a:spcPct val="200000"/>
              </a:lnSpc>
              <a:spcAft>
                <a:spcPts val="25"/>
              </a:spcAft>
            </a:pPr>
            <a:r>
              <a:rPr lang="ja-JP" altLang="en-US"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込受付完了メールをお待ちください。</a:t>
            </a:r>
            <a:endPar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spTree>
    <p:extLst>
      <p:ext uri="{BB962C8B-B14F-4D97-AF65-F5344CB8AC3E}">
        <p14:creationId xmlns:p14="http://schemas.microsoft.com/office/powerpoint/2010/main" val="4112729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9383152"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7.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参加申込キャンセル・変更について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3" name="テキスト ボックス 2">
            <a:extLst>
              <a:ext uri="{FF2B5EF4-FFF2-40B4-BE49-F238E27FC236}">
                <a16:creationId xmlns:a16="http://schemas.microsoft.com/office/drawing/2014/main" id="{66AB5DF5-CD7D-5B57-8146-E750668CF197}"/>
              </a:ext>
            </a:extLst>
          </p:cNvPr>
          <p:cNvSpPr txBox="1"/>
          <p:nvPr/>
        </p:nvSpPr>
        <p:spPr>
          <a:xfrm>
            <a:off x="156640" y="1752091"/>
            <a:ext cx="11878719" cy="4047262"/>
          </a:xfrm>
          <a:prstGeom prst="rect">
            <a:avLst/>
          </a:prstGeom>
          <a:noFill/>
        </p:spPr>
        <p:txBody>
          <a:bodyPr wrap="square" rtlCol="0">
            <a:spAutoFit/>
          </a:bodyPr>
          <a:lstStyle/>
          <a:p>
            <a:pPr marL="285750" indent="-285750">
              <a:spcAft>
                <a:spcPts val="25"/>
              </a:spcAft>
              <a:buFont typeface="Wingdings" panose="05000000000000000000" pitchFamily="2" charset="2"/>
              <a:buChar char="n"/>
            </a:pP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キャンセルについて</a:t>
            </a:r>
            <a:endPar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73990" indent="-7620">
              <a:spcAft>
                <a:spcPts val="25"/>
              </a:spcAft>
            </a:pPr>
            <a:r>
              <a:rPr lang="ja-JP" altLang="en-US" sz="18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参加受付完了後のキャンセルは</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原則として不可</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とさせていただいております。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60655" indent="-6350">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やむを得ない事情での参加をキャンセルする場合、エントリー費（</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一人当たり</a:t>
            </a:r>
            <a:r>
              <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2,000</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円</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ご返金はいたしか</a:t>
            </a:r>
            <a:endPar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160655" indent="-6350">
              <a:spcAft>
                <a:spcPts val="25"/>
              </a:spcAft>
            </a:pPr>
            <a:r>
              <a:rPr lang="ja-JP" altLang="en-US"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ねます</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ので、あらかじめご了承ください。</a:t>
            </a:r>
            <a:endPar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60655" indent="-6350">
              <a:spcAft>
                <a:spcPts val="25"/>
              </a:spcAft>
            </a:pPr>
            <a:r>
              <a:rPr lang="ja-JP" altLang="en-US" sz="18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また、本選の開催方法がオンラインになった際も、</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申し込み後の返金対応はいたしかねます</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。あらかじめご了承</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60655" indent="-6350">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の上お申し込み下さいますようお願いいたします。</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60655" indent="-6350">
              <a:spcAft>
                <a:spcPts val="25"/>
              </a:spcAft>
            </a:pP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85750" indent="-285750">
              <a:buFont typeface="Wingdings" panose="05000000000000000000" pitchFamily="2" charset="2"/>
              <a:buChar char="n"/>
            </a:pP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参加人数について　</a:t>
            </a:r>
            <a:endPar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endParaRPr>
          </a:p>
          <a:p>
            <a:pPr marL="166370" indent="-6350" algn="just">
              <a:spcAft>
                <a:spcPts val="25"/>
              </a:spcAft>
            </a:pPr>
            <a:r>
              <a:rPr lang="ja-JP" altLang="en-US" sz="18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チームの参加人数に制限はありません。１つのゼミで</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つのチームを結成、複数のチームを結成することができます。</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66370" indent="-6350" algn="just">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しかし、同じゼミ内であってもお申し込み後のチーム編成の変更（メンバーの人数、交代など）は不可とさせていただきます。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66370" indent="-6350" algn="just">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ただし、チームメンバーの留学等やむを得ない事情でチーム編成に変更が生じる場合は、実行委員会（プレゼン局）宛に</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66370" indent="-6350" algn="just">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必ずご連絡をお願いいたします。実行委員会側で協議の上、ご返答いたします。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0320" indent="133350" algn="just">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※チーム数の増減は原則禁止とさせていただいております。</a:t>
            </a:r>
            <a:endParaRPr lang="ja-JP" altLang="ja-JP" sz="1900" b="1"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spTree>
    <p:extLst>
      <p:ext uri="{BB962C8B-B14F-4D97-AF65-F5344CB8AC3E}">
        <p14:creationId xmlns:p14="http://schemas.microsoft.com/office/powerpoint/2010/main" val="4280509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5936567"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8.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参加ルールについて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3" name="テキスト ボックス 2">
            <a:extLst>
              <a:ext uri="{FF2B5EF4-FFF2-40B4-BE49-F238E27FC236}">
                <a16:creationId xmlns:a16="http://schemas.microsoft.com/office/drawing/2014/main" id="{66AB5DF5-CD7D-5B57-8146-E750668CF197}"/>
              </a:ext>
            </a:extLst>
          </p:cNvPr>
          <p:cNvSpPr txBox="1"/>
          <p:nvPr/>
        </p:nvSpPr>
        <p:spPr>
          <a:xfrm>
            <a:off x="278542" y="1390828"/>
            <a:ext cx="11634916" cy="4641271"/>
          </a:xfrm>
          <a:prstGeom prst="rect">
            <a:avLst/>
          </a:prstGeom>
          <a:noFill/>
        </p:spPr>
        <p:txBody>
          <a:bodyPr wrap="square" rtlCol="0">
            <a:spAutoFit/>
          </a:bodyPr>
          <a:lstStyle/>
          <a:p>
            <a:pPr marL="452120" indent="-285750">
              <a:lnSpc>
                <a:spcPct val="111000"/>
              </a:lnSpc>
              <a:spcAft>
                <a:spcPts val="25"/>
              </a:spcAft>
              <a:buFont typeface="Wingdings" panose="05000000000000000000" pitchFamily="2" charset="2"/>
              <a:buChar char="n"/>
            </a:pP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発表・質疑応答時間</a:t>
            </a:r>
            <a:endParaRPr lang="en-US" altLang="ja-JP" sz="24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66370">
              <a:lnSpc>
                <a:spcPct val="150000"/>
              </a:lnSpc>
              <a:spcAft>
                <a:spcPts val="25"/>
              </a:spcAft>
            </a:pPr>
            <a:r>
              <a:rPr lang="ja-JP" altLang="en-US" sz="18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【予選会】　</a:t>
            </a:r>
            <a:r>
              <a:rPr lang="ja-JP" altLang="ja-JP"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発表</a:t>
            </a:r>
            <a:r>
              <a:rPr lang="en-US" altLang="ja-JP"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ja-JP"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分・質疑応答</a:t>
            </a:r>
            <a:r>
              <a:rPr lang="en-US" altLang="ja-JP"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ja-JP"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分（入替</a:t>
            </a:r>
            <a:r>
              <a:rPr lang="en-US" altLang="ja-JP"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ja-JP"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分）</a:t>
            </a:r>
            <a:endParaRPr lang="ja-JP" altLang="ja-JP" b="1" u="sng"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080" indent="209550">
              <a:lnSpc>
                <a:spcPct val="150000"/>
              </a:lnSpc>
              <a:spcAft>
                <a:spcPts val="25"/>
              </a:spcAft>
            </a:pPr>
            <a:r>
              <a:rPr lang="en-US" altLang="ja-JP"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【本</a:t>
            </a:r>
            <a:r>
              <a:rPr lang="ja-JP" altLang="en-US"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選】　</a:t>
            </a:r>
            <a:r>
              <a:rPr lang="ja-JP" altLang="ja-JP"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発表</a:t>
            </a:r>
            <a:r>
              <a:rPr lang="en-US" altLang="ja-JP"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ja-JP"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分・質疑応答</a:t>
            </a:r>
            <a:r>
              <a:rPr lang="en-US" altLang="ja-JP"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ja-JP"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分（入替</a:t>
            </a:r>
            <a:r>
              <a:rPr lang="en-US" altLang="ja-JP"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ja-JP"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分） </a:t>
            </a:r>
            <a:endParaRPr lang="ja-JP" altLang="ja-JP" b="1" u="sng"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080" indent="133350">
              <a:lnSpc>
                <a:spcPct val="150000"/>
              </a:lnSpc>
              <a:spcAft>
                <a:spcPts val="25"/>
              </a:spcAft>
            </a:pPr>
            <a:r>
              <a:rPr lang="en-US"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※発表、質疑応答ともに制限時間を過ぎた場合は強制終了とさせていただきます。</a:t>
            </a:r>
            <a:endParaRPr lang="en-US" altLang="ja-JP"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5080" indent="133350">
              <a:lnSpc>
                <a:spcPct val="111000"/>
              </a:lnSpc>
              <a:spcAft>
                <a:spcPts val="25"/>
              </a:spcAft>
            </a:pP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09270" indent="-342900">
              <a:lnSpc>
                <a:spcPct val="111000"/>
              </a:lnSpc>
              <a:spcAft>
                <a:spcPts val="25"/>
              </a:spcAft>
              <a:buFont typeface="Wingdings" panose="05000000000000000000" pitchFamily="2" charset="2"/>
              <a:buChar char="n"/>
            </a:pPr>
            <a:r>
              <a:rPr lang="ja-JP" altLang="en-US" sz="24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講評と審査</a:t>
            </a:r>
            <a:endParaRPr lang="en-US" altLang="ja-JP" sz="24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51130" indent="-5080">
              <a:lnSpc>
                <a:spcPct val="150000"/>
              </a:lnSpc>
              <a:spcAft>
                <a:spcPts val="25"/>
              </a:spcAft>
            </a:pPr>
            <a:r>
              <a:rPr lang="ja-JP" altLang="en-US" sz="24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予選会は、ビジネスパーソン、大学教員の２名体制で審査を行っていただきます。講評は、予選会終了後</a:t>
            </a:r>
            <a:r>
              <a:rPr lang="en-US"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週間以内に、</a:t>
            </a:r>
            <a:r>
              <a:rPr lang="en-US"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51130" indent="-5080">
              <a:lnSpc>
                <a:spcPct val="150000"/>
              </a:lnSpc>
              <a:spcAft>
                <a:spcPts val="25"/>
              </a:spcAft>
            </a:pPr>
            <a:r>
              <a:rPr lang="ja-JP" altLang="en-US"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本選進出チームに対しては</a:t>
            </a:r>
            <a:r>
              <a:rPr lang="en-US"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日以内にメールにてお送りします。</a:t>
            </a:r>
            <a:endPar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6350">
              <a:lnSpc>
                <a:spcPct val="150000"/>
              </a:lnSpc>
              <a:spcAft>
                <a:spcPts val="25"/>
              </a:spcAft>
            </a:pPr>
            <a:r>
              <a:rPr lang="ja-JP" altLang="en-US"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参加ブロック他チームからの相互フィードバックも導入し、同世代の学生からの意見や感想も全参加チーム宛にお送りいたし</a:t>
            </a:r>
            <a:r>
              <a:rPr lang="ja-JP" altLang="en-US"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46050" indent="-6350">
              <a:lnSpc>
                <a:spcPct val="150000"/>
              </a:lnSpc>
              <a:spcAft>
                <a:spcPts val="25"/>
              </a:spcAft>
            </a:pPr>
            <a:r>
              <a:rPr lang="ja-JP" altLang="en-US"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ます。</a:t>
            </a:r>
            <a:endPar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51130" indent="-5080">
              <a:lnSpc>
                <a:spcPct val="150000"/>
              </a:lnSpc>
              <a:spcAft>
                <a:spcPts val="25"/>
              </a:spcAft>
            </a:pPr>
            <a:r>
              <a:rPr lang="ja-JP" altLang="en-US"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本選は、社会経験豊富な方々（</a:t>
            </a:r>
            <a:r>
              <a:rPr lang="en-US"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5-6</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名予定）を審査員としてお招きし、本選当日に審査発表、表彰式が行われます。</a:t>
            </a:r>
            <a:endPar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spTree>
    <p:extLst>
      <p:ext uri="{BB962C8B-B14F-4D97-AF65-F5344CB8AC3E}">
        <p14:creationId xmlns:p14="http://schemas.microsoft.com/office/powerpoint/2010/main" val="1701429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5936567"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8.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参加ルールについて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3" name="テキスト ボックス 2">
            <a:extLst>
              <a:ext uri="{FF2B5EF4-FFF2-40B4-BE49-F238E27FC236}">
                <a16:creationId xmlns:a16="http://schemas.microsoft.com/office/drawing/2014/main" id="{66AB5DF5-CD7D-5B57-8146-E750668CF197}"/>
              </a:ext>
            </a:extLst>
          </p:cNvPr>
          <p:cNvSpPr txBox="1"/>
          <p:nvPr/>
        </p:nvSpPr>
        <p:spPr>
          <a:xfrm>
            <a:off x="36496" y="1201093"/>
            <a:ext cx="11634916" cy="460895"/>
          </a:xfrm>
          <a:prstGeom prst="rect">
            <a:avLst/>
          </a:prstGeom>
          <a:noFill/>
        </p:spPr>
        <p:txBody>
          <a:bodyPr wrap="square" rtlCol="0">
            <a:spAutoFit/>
          </a:bodyPr>
          <a:lstStyle/>
          <a:p>
            <a:pPr marL="452120" indent="-285750">
              <a:lnSpc>
                <a:spcPct val="111000"/>
              </a:lnSpc>
              <a:spcAft>
                <a:spcPts val="25"/>
              </a:spcAft>
              <a:buFont typeface="Wingdings" panose="05000000000000000000" pitchFamily="2" charset="2"/>
              <a:buChar char="n"/>
            </a:pPr>
            <a:r>
              <a:rPr lang="ja-JP" altLang="en-US" sz="24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審査基準</a:t>
            </a:r>
            <a:r>
              <a:rPr lang="en-US" altLang="ja-JP" sz="24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予選・本選共通</a:t>
            </a:r>
            <a:r>
              <a:rPr lang="en-US" altLang="ja-JP" sz="24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6" name="表 6">
            <a:extLst>
              <a:ext uri="{FF2B5EF4-FFF2-40B4-BE49-F238E27FC236}">
                <a16:creationId xmlns:a16="http://schemas.microsoft.com/office/drawing/2014/main" id="{908DE27F-8CEA-87B5-2B8F-AE7224281FDE}"/>
              </a:ext>
            </a:extLst>
          </p:cNvPr>
          <p:cNvGraphicFramePr>
            <a:graphicFrameLocks noGrp="1"/>
          </p:cNvGraphicFramePr>
          <p:nvPr>
            <p:extLst>
              <p:ext uri="{D42A27DB-BD31-4B8C-83A1-F6EECF244321}">
                <p14:modId xmlns:p14="http://schemas.microsoft.com/office/powerpoint/2010/main" val="2952120508"/>
              </p:ext>
            </p:extLst>
          </p:nvPr>
        </p:nvGraphicFramePr>
        <p:xfrm>
          <a:off x="278542" y="1696854"/>
          <a:ext cx="11524252" cy="4563407"/>
        </p:xfrm>
        <a:graphic>
          <a:graphicData uri="http://schemas.openxmlformats.org/drawingml/2006/table">
            <a:tbl>
              <a:tblPr bandRow="1">
                <a:tableStyleId>{BC89EF96-8CEA-46FF-86C4-4CE0E7609802}</a:tableStyleId>
              </a:tblPr>
              <a:tblGrid>
                <a:gridCol w="1859747">
                  <a:extLst>
                    <a:ext uri="{9D8B030D-6E8A-4147-A177-3AD203B41FA5}">
                      <a16:colId xmlns:a16="http://schemas.microsoft.com/office/drawing/2014/main" val="1944808233"/>
                    </a:ext>
                  </a:extLst>
                </a:gridCol>
                <a:gridCol w="3902379">
                  <a:extLst>
                    <a:ext uri="{9D8B030D-6E8A-4147-A177-3AD203B41FA5}">
                      <a16:colId xmlns:a16="http://schemas.microsoft.com/office/drawing/2014/main" val="244351265"/>
                    </a:ext>
                  </a:extLst>
                </a:gridCol>
                <a:gridCol w="1865375">
                  <a:extLst>
                    <a:ext uri="{9D8B030D-6E8A-4147-A177-3AD203B41FA5}">
                      <a16:colId xmlns:a16="http://schemas.microsoft.com/office/drawing/2014/main" val="4096418612"/>
                    </a:ext>
                  </a:extLst>
                </a:gridCol>
                <a:gridCol w="3896751">
                  <a:extLst>
                    <a:ext uri="{9D8B030D-6E8A-4147-A177-3AD203B41FA5}">
                      <a16:colId xmlns:a16="http://schemas.microsoft.com/office/drawing/2014/main" val="1221264373"/>
                    </a:ext>
                  </a:extLst>
                </a:gridCol>
              </a:tblGrid>
              <a:tr h="1409427">
                <a:tc>
                  <a:txBody>
                    <a:bodyPr/>
                    <a:lstStyle/>
                    <a:p>
                      <a:pPr algn="ct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着眼点</a:t>
                      </a: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10</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点</a:t>
                      </a:r>
                    </a:p>
                  </a:txBody>
                  <a:tcPr/>
                </a:tc>
                <a:tc>
                  <a:txBody>
                    <a:bodyPr/>
                    <a:lstStyle/>
                    <a:p>
                      <a:r>
                        <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・他のチームと差別化されたオリジナリティー</a:t>
                      </a:r>
                      <a:endParaRPr kumimoji="1" lang="en-US"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endParaRPr>
                    </a:p>
                    <a:p>
                      <a:r>
                        <a:rPr kumimoji="1" lang="ja-JP" altLang="en-US"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  </a:t>
                      </a:r>
                      <a:r>
                        <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がある内容である</a:t>
                      </a:r>
                      <a:r>
                        <a:rPr kumimoji="1" lang="ja-JP" altLang="en-US"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a:t>
                      </a:r>
                      <a:endPar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endParaRPr>
                    </a:p>
                    <a:p>
                      <a:r>
                        <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・学術的な貢献がある内容である</a:t>
                      </a:r>
                      <a:r>
                        <a:rPr kumimoji="1" lang="ja-JP" altLang="en-US"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a:t>
                      </a:r>
                      <a:endPar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endParaRPr>
                    </a:p>
                    <a:p>
                      <a:r>
                        <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・実現性がある目標・計画設定が行われて</a:t>
                      </a:r>
                      <a:endParaRPr kumimoji="1" lang="en-US"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endParaRPr>
                    </a:p>
                    <a:p>
                      <a:r>
                        <a:rPr kumimoji="1" lang="ja-JP" altLang="en-US"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  </a:t>
                      </a:r>
                      <a:r>
                        <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いる</a:t>
                      </a:r>
                      <a:r>
                        <a:rPr kumimoji="1" lang="ja-JP" altLang="en-US"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a:t>
                      </a:r>
                      <a:endParaRPr kumimoji="1" lang="ja-JP" altLang="en-US" sz="1700" dirty="0">
                        <a:solidFill>
                          <a:schemeClr val="tx1">
                            <a:lumMod val="85000"/>
                            <a:lumOff val="15000"/>
                          </a:schemeClr>
                        </a:solidFill>
                        <a:latin typeface="Meiryo UI" panose="020B0604030504040204" pitchFamily="50" charset="-128"/>
                        <a:ea typeface="Meiryo UI" panose="020B0604030504040204" pitchFamily="50" charset="-128"/>
                      </a:endParaRPr>
                    </a:p>
                  </a:txBody>
                  <a:tcPr/>
                </a:tc>
                <a:tc>
                  <a:txBody>
                    <a:bodyPr/>
                    <a:lstStyle/>
                    <a:p>
                      <a:pPr algn="ct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質問対応力</a:t>
                      </a: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10</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点</a:t>
                      </a: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txBody>
                  <a:tcPr/>
                </a:tc>
                <a:tc>
                  <a:txBody>
                    <a:bodyPr/>
                    <a:lstStyle/>
                    <a:p>
                      <a:pPr>
                        <a:lnSpc>
                          <a:spcPct val="150000"/>
                        </a:lnSpc>
                      </a:pPr>
                      <a:r>
                        <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・質問者の意図を正しく汲み取っている</a:t>
                      </a:r>
                      <a:r>
                        <a:rPr kumimoji="1" lang="ja-JP" altLang="en-US"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a:t>
                      </a:r>
                      <a:endPar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endParaRPr>
                    </a:p>
                    <a:p>
                      <a:pPr>
                        <a:lnSpc>
                          <a:spcPct val="150000"/>
                        </a:lnSpc>
                      </a:pPr>
                      <a:r>
                        <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・簡潔かつ説得力のある回答である</a:t>
                      </a:r>
                      <a:r>
                        <a:rPr kumimoji="1" lang="ja-JP" altLang="en-US"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a:t>
                      </a:r>
                      <a:endParaRPr kumimoji="1" lang="ja-JP" altLang="en-US" sz="1700" dirty="0">
                        <a:solidFill>
                          <a:schemeClr val="tx1">
                            <a:lumMod val="85000"/>
                            <a:lumOff val="1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05656407"/>
                  </a:ext>
                </a:extLst>
              </a:tr>
              <a:tr h="1430852">
                <a:tc>
                  <a:txBody>
                    <a:bodyPr/>
                    <a:lstStyle/>
                    <a:p>
                      <a:pPr algn="ct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論理的思考力</a:t>
                      </a: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10</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点</a:t>
                      </a:r>
                    </a:p>
                  </a:txBody>
                  <a:tcPr/>
                </a:tc>
                <a:tc>
                  <a:txBody>
                    <a:bodyPr/>
                    <a:lstStyle/>
                    <a:p>
                      <a:pPr marL="21590" indent="-6350">
                        <a:lnSpc>
                          <a:spcPct val="111000"/>
                        </a:lnSpc>
                        <a:spcAft>
                          <a:spcPts val="25"/>
                        </a:spcAft>
                      </a:pPr>
                      <a:r>
                        <a:rPr 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・研究における背景、仮説、検証、結論の</a:t>
                      </a:r>
                      <a:endParaRPr lang="en-US" alt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 indent="-6350">
                        <a:lnSpc>
                          <a:spcPct val="111000"/>
                        </a:lnSpc>
                        <a:spcAft>
                          <a:spcPts val="25"/>
                        </a:spcAft>
                      </a:pPr>
                      <a:r>
                        <a:rPr lang="en-US" alt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流れに一貫性がある</a:t>
                      </a:r>
                      <a:r>
                        <a:rPr lang="ja-JP" altLang="en-US"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11000"/>
                        </a:lnSpc>
                        <a:spcAft>
                          <a:spcPts val="25"/>
                        </a:spcAft>
                      </a:pPr>
                      <a:r>
                        <a:rPr 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・自身の研究テーマの正しい理解に基づいて</a:t>
                      </a:r>
                      <a:endParaRPr lang="en-US" alt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 indent="-6350">
                        <a:lnSpc>
                          <a:spcPct val="111000"/>
                        </a:lnSpc>
                        <a:spcAft>
                          <a:spcPts val="25"/>
                        </a:spcAft>
                      </a:pPr>
                      <a:r>
                        <a:rPr lang="en-US" alt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多角的な視野での考察が行われている</a:t>
                      </a:r>
                      <a:r>
                        <a:rPr lang="ja-JP" altLang="en-US"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txBody>
                  <a:tcPr marL="62865" marR="62865" marT="0" marB="0" anchor="ctr"/>
                </a:tc>
                <a:tc>
                  <a:txBody>
                    <a:bodyPr/>
                    <a:lstStyle/>
                    <a:p>
                      <a:pPr algn="ct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プレゼン力</a:t>
                      </a: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5</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点</a:t>
                      </a:r>
                    </a:p>
                  </a:txBody>
                  <a:tcPr/>
                </a:tc>
                <a:tc>
                  <a:txBody>
                    <a:bodyPr/>
                    <a:lstStyle/>
                    <a:p>
                      <a:r>
                        <a:rPr kumimoji="1" lang="ja-JP" altLang="en-US"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a:t>
                      </a:r>
                      <a:r>
                        <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プレゼン資料が理解しやすくまとめられてい</a:t>
                      </a:r>
                      <a:endParaRPr kumimoji="1" lang="en-US"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endParaRPr>
                    </a:p>
                    <a:p>
                      <a:r>
                        <a:rPr kumimoji="1" lang="ja-JP" altLang="en-US"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　</a:t>
                      </a:r>
                      <a:r>
                        <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る</a:t>
                      </a:r>
                      <a:r>
                        <a:rPr kumimoji="1" lang="ja-JP" altLang="en-US"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a:t>
                      </a:r>
                      <a:endPar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endParaRPr>
                    </a:p>
                    <a:p>
                      <a:r>
                        <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・発表を聞き取るのに十分な声量である</a:t>
                      </a:r>
                      <a:r>
                        <a:rPr kumimoji="1" lang="ja-JP" altLang="en-US"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a:t>
                      </a:r>
                      <a:endPar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endParaRPr>
                    </a:p>
                    <a:p>
                      <a:r>
                        <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・参考文献の扱いが正しく行われている</a:t>
                      </a:r>
                      <a:r>
                        <a:rPr kumimoji="1" lang="ja-JP" altLang="en-US"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a:t>
                      </a:r>
                      <a:endParaRPr kumimoji="1" lang="ja-JP" altLang="en-US" sz="1700" dirty="0">
                        <a:solidFill>
                          <a:schemeClr val="tx1">
                            <a:lumMod val="85000"/>
                            <a:lumOff val="1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64704446"/>
                  </a:ext>
                </a:extLst>
              </a:tr>
              <a:tr h="1723128">
                <a:tc>
                  <a:txBody>
                    <a:bodyPr/>
                    <a:lstStyle/>
                    <a:p>
                      <a:pPr algn="ct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pPr algn="ct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情報活用力</a:t>
                      </a: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10</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点</a:t>
                      </a:r>
                    </a:p>
                  </a:txBody>
                  <a:tcPr/>
                </a:tc>
                <a:tc>
                  <a:txBody>
                    <a:bodyPr/>
                    <a:lstStyle/>
                    <a:p>
                      <a:pPr marL="21590" indent="-6350">
                        <a:lnSpc>
                          <a:spcPct val="111000"/>
                        </a:lnSpc>
                        <a:spcAft>
                          <a:spcPts val="25"/>
                        </a:spcAft>
                      </a:pPr>
                      <a:r>
                        <a:rPr 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・参考文献やフィールドワークによる情報収</a:t>
                      </a:r>
                      <a:endParaRPr lang="en-US" alt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 indent="-6350">
                        <a:lnSpc>
                          <a:spcPct val="111000"/>
                        </a:lnSpc>
                        <a:spcAft>
                          <a:spcPts val="25"/>
                        </a:spcAft>
                      </a:pPr>
                      <a:r>
                        <a:rPr lang="en-US" alt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集への取り組みが適切である</a:t>
                      </a:r>
                      <a:r>
                        <a:rPr lang="ja-JP" altLang="en-US"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11000"/>
                        </a:lnSpc>
                        <a:spcAft>
                          <a:spcPts val="25"/>
                        </a:spcAft>
                      </a:pPr>
                      <a:r>
                        <a:rPr 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・収集した情報の定義づけ、分析</a:t>
                      </a:r>
                      <a:r>
                        <a:rPr lang="ja-JP" altLang="en-US"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実証が</a:t>
                      </a:r>
                      <a:endParaRPr lang="en-US" alt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 indent="-6350">
                        <a:lnSpc>
                          <a:spcPct val="111000"/>
                        </a:lnSpc>
                        <a:spcAft>
                          <a:spcPts val="25"/>
                        </a:spcAft>
                      </a:pPr>
                      <a:r>
                        <a:rPr lang="ja-JP" altLang="en-US"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的確である</a:t>
                      </a:r>
                      <a:r>
                        <a:rPr lang="ja-JP" altLang="en-US"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11000"/>
                        </a:lnSpc>
                        <a:spcAft>
                          <a:spcPts val="25"/>
                        </a:spcAft>
                      </a:pPr>
                      <a:r>
                        <a:rPr 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・論点が適切なデータや具体例などを用いて</a:t>
                      </a:r>
                      <a:endParaRPr lang="en-US" alt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 indent="-6350">
                        <a:lnSpc>
                          <a:spcPct val="111000"/>
                        </a:lnSpc>
                        <a:spcAft>
                          <a:spcPts val="25"/>
                        </a:spcAft>
                      </a:pPr>
                      <a:r>
                        <a:rPr lang="ja-JP" altLang="en-US"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わかりやすく整理されている</a:t>
                      </a:r>
                      <a:r>
                        <a:rPr lang="ja-JP" altLang="en-US"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700" kern="1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txBody>
                  <a:tcPr marL="62865" marR="62865" marT="0" marB="0" anchor="ctr"/>
                </a:tc>
                <a:tc>
                  <a:txBody>
                    <a:bodyPr/>
                    <a:lstStyle/>
                    <a:p>
                      <a:pPr algn="ct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pPr algn="ct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発表時間</a:t>
                      </a: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5</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点</a:t>
                      </a:r>
                    </a:p>
                  </a:txBody>
                  <a:tcPr/>
                </a:tc>
                <a:tc>
                  <a:txBody>
                    <a:bodyPr/>
                    <a:lstStyle/>
                    <a:p>
                      <a:pPr>
                        <a:lnSpc>
                          <a:spcPct val="150000"/>
                        </a:lnSpc>
                      </a:pPr>
                      <a:r>
                        <a:rPr kumimoji="1" lang="ja-JP" altLang="en-US"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a:t>
                      </a:r>
                      <a:r>
                        <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規定時間から</a:t>
                      </a:r>
                      <a:r>
                        <a:rPr kumimoji="1" lang="en-US"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1</a:t>
                      </a:r>
                      <a:r>
                        <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分を過ぎた時点で</a:t>
                      </a:r>
                      <a:endParaRPr kumimoji="1" lang="en-US"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endParaRPr>
                    </a:p>
                    <a:p>
                      <a:pPr>
                        <a:lnSpc>
                          <a:spcPct val="150000"/>
                        </a:lnSpc>
                      </a:pPr>
                      <a:r>
                        <a:rPr kumimoji="1" lang="ja-JP" altLang="en-US"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  </a:t>
                      </a:r>
                      <a:r>
                        <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減点対象</a:t>
                      </a:r>
                      <a:r>
                        <a:rPr kumimoji="1" lang="en-US"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(-1)</a:t>
                      </a:r>
                      <a:endPar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endParaRPr>
                    </a:p>
                    <a:p>
                      <a:pPr>
                        <a:lnSpc>
                          <a:spcPct val="150000"/>
                        </a:lnSpc>
                      </a:pPr>
                      <a:r>
                        <a:rPr kumimoji="1" lang="ja-JP" altLang="en-US"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a:t>
                      </a:r>
                      <a:r>
                        <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以降２０秒ごとに</a:t>
                      </a:r>
                      <a:r>
                        <a:rPr kumimoji="1" lang="en-US"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1</a:t>
                      </a:r>
                      <a:r>
                        <a:rPr kumimoji="1" lang="ja-JP"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点ずつ減点</a:t>
                      </a:r>
                      <a:r>
                        <a:rPr kumimoji="1" lang="en-US" altLang="ja-JP" sz="17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(-4)</a:t>
                      </a:r>
                      <a:endParaRPr kumimoji="1" lang="ja-JP" altLang="en-US" sz="1700" dirty="0">
                        <a:solidFill>
                          <a:schemeClr val="tx1">
                            <a:lumMod val="85000"/>
                            <a:lumOff val="1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82772815"/>
                  </a:ext>
                </a:extLst>
              </a:tr>
            </a:tbl>
          </a:graphicData>
        </a:graphic>
      </p:graphicFrame>
      <p:sp>
        <p:nvSpPr>
          <p:cNvPr id="8" name="テキスト ボックス 7">
            <a:extLst>
              <a:ext uri="{FF2B5EF4-FFF2-40B4-BE49-F238E27FC236}">
                <a16:creationId xmlns:a16="http://schemas.microsoft.com/office/drawing/2014/main" id="{CEA918DE-F0BD-C46D-7BBD-16546C4548F0}"/>
              </a:ext>
            </a:extLst>
          </p:cNvPr>
          <p:cNvSpPr txBox="1"/>
          <p:nvPr/>
        </p:nvSpPr>
        <p:spPr>
          <a:xfrm>
            <a:off x="9747172" y="1201093"/>
            <a:ext cx="2092240" cy="399468"/>
          </a:xfrm>
          <a:prstGeom prst="rect">
            <a:avLst/>
          </a:prstGeom>
          <a:noFill/>
        </p:spPr>
        <p:txBody>
          <a:bodyPr wrap="square">
            <a:spAutoFit/>
          </a:bodyPr>
          <a:lstStyle/>
          <a:p>
            <a:pPr marL="146050" indent="-6350" algn="ctr">
              <a:lnSpc>
                <a:spcPct val="111000"/>
              </a:lnSpc>
              <a:spcAft>
                <a:spcPts val="25"/>
              </a:spcAft>
            </a:pPr>
            <a:r>
              <a:rPr lang="ja-JP" altLang="ja-JP" sz="2000" b="1" u="sng"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合計</a:t>
            </a:r>
            <a:r>
              <a:rPr lang="en-US" altLang="ja-JP" sz="2000" b="1" u="sng"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50</a:t>
            </a:r>
            <a:r>
              <a:rPr lang="ja-JP" altLang="ja-JP" sz="2000" b="1" u="sng"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点満点</a:t>
            </a:r>
            <a:endParaRPr lang="ja-JP" altLang="ja-JP" sz="2800" b="1" u="sng"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spTree>
    <p:extLst>
      <p:ext uri="{BB962C8B-B14F-4D97-AF65-F5344CB8AC3E}">
        <p14:creationId xmlns:p14="http://schemas.microsoft.com/office/powerpoint/2010/main" val="145826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6687FB9-0DA9-6997-5893-B9B2AB4F530C}"/>
              </a:ext>
            </a:extLst>
          </p:cNvPr>
          <p:cNvSpPr txBox="1"/>
          <p:nvPr/>
        </p:nvSpPr>
        <p:spPr>
          <a:xfrm>
            <a:off x="959874" y="1263956"/>
            <a:ext cx="10272251" cy="4948471"/>
          </a:xfrm>
          <a:prstGeom prst="rect">
            <a:avLst/>
          </a:prstGeom>
          <a:noFill/>
        </p:spPr>
        <p:txBody>
          <a:bodyPr wrap="square" numCol="1" rtlCol="0">
            <a:spAutoFit/>
          </a:bodyPr>
          <a:lstStyle/>
          <a:p>
            <a:pPr>
              <a:lnSpc>
                <a:spcPct val="150000"/>
              </a:lnSpc>
            </a:pPr>
            <a:r>
              <a:rPr kumimoji="1" lang="en-US" altLang="ja-JP" sz="3600" dirty="0">
                <a:solidFill>
                  <a:schemeClr val="tx1">
                    <a:lumMod val="85000"/>
                    <a:lumOff val="15000"/>
                  </a:schemeClr>
                </a:solidFill>
                <a:latin typeface="Meiryo UI" panose="020B0604030504040204" pitchFamily="50" charset="-128"/>
                <a:ea typeface="Meiryo UI" panose="020B0604030504040204" pitchFamily="50" charset="-128"/>
              </a:rPr>
              <a:t>1. </a:t>
            </a:r>
            <a:r>
              <a:rPr kumimoji="1" lang="ja-JP" altLang="en-US" sz="3600" dirty="0">
                <a:solidFill>
                  <a:schemeClr val="tx1">
                    <a:lumMod val="85000"/>
                    <a:lumOff val="15000"/>
                  </a:schemeClr>
                </a:solidFill>
                <a:latin typeface="Meiryo UI" panose="020B0604030504040204" pitchFamily="50" charset="-128"/>
                <a:ea typeface="Meiryo UI" panose="020B0604030504040204" pitchFamily="50" charset="-128"/>
              </a:rPr>
              <a:t>はじめに</a:t>
            </a:r>
            <a:endParaRPr kumimoji="1" lang="en-US" altLang="ja-JP" sz="3600" dirty="0">
              <a:solidFill>
                <a:schemeClr val="tx1">
                  <a:lumMod val="85000"/>
                  <a:lumOff val="15000"/>
                </a:schemeClr>
              </a:solidFill>
              <a:latin typeface="Meiryo UI" panose="020B0604030504040204" pitchFamily="50" charset="-128"/>
              <a:ea typeface="Meiryo UI" panose="020B0604030504040204" pitchFamily="50" charset="-128"/>
            </a:endParaRPr>
          </a:p>
          <a:p>
            <a:pPr>
              <a:lnSpc>
                <a:spcPct val="150000"/>
              </a:lnSpc>
            </a:pPr>
            <a:r>
              <a:rPr kumimoji="1" lang="en-US" altLang="ja-JP" sz="3600" dirty="0">
                <a:solidFill>
                  <a:schemeClr val="tx1">
                    <a:lumMod val="85000"/>
                    <a:lumOff val="15000"/>
                  </a:schemeClr>
                </a:solidFill>
                <a:latin typeface="Meiryo UI" panose="020B0604030504040204" pitchFamily="50" charset="-128"/>
                <a:ea typeface="Meiryo UI" panose="020B0604030504040204" pitchFamily="50" charset="-128"/>
              </a:rPr>
              <a:t>2. </a:t>
            </a:r>
            <a:r>
              <a:rPr kumimoji="1" lang="ja-JP" altLang="en-US" sz="3600" dirty="0">
                <a:solidFill>
                  <a:schemeClr val="tx1">
                    <a:lumMod val="85000"/>
                    <a:lumOff val="15000"/>
                  </a:schemeClr>
                </a:solidFill>
                <a:latin typeface="Meiryo UI" panose="020B0604030504040204" pitchFamily="50" charset="-128"/>
                <a:ea typeface="Meiryo UI" panose="020B0604030504040204" pitchFamily="50" charset="-128"/>
              </a:rPr>
              <a:t>第</a:t>
            </a:r>
            <a:r>
              <a:rPr kumimoji="1" lang="en-US" altLang="ja-JP" sz="3600" dirty="0">
                <a:solidFill>
                  <a:schemeClr val="tx1">
                    <a:lumMod val="85000"/>
                    <a:lumOff val="15000"/>
                  </a:schemeClr>
                </a:solidFill>
                <a:latin typeface="Meiryo UI" panose="020B0604030504040204" pitchFamily="50" charset="-128"/>
                <a:ea typeface="Meiryo UI" panose="020B0604030504040204" pitchFamily="50" charset="-128"/>
              </a:rPr>
              <a:t>63</a:t>
            </a:r>
            <a:r>
              <a:rPr kumimoji="1" lang="ja-JP" altLang="en-US" sz="3600" dirty="0">
                <a:solidFill>
                  <a:schemeClr val="tx1">
                    <a:lumMod val="85000"/>
                    <a:lumOff val="15000"/>
                  </a:schemeClr>
                </a:solidFill>
                <a:latin typeface="Meiryo UI" panose="020B0604030504040204" pitchFamily="50" charset="-128"/>
                <a:ea typeface="Meiryo UI" panose="020B0604030504040204" pitchFamily="50" charset="-128"/>
              </a:rPr>
              <a:t>回インナー大会概要について</a:t>
            </a:r>
            <a:endParaRPr kumimoji="1" lang="en-US" altLang="ja-JP" sz="3600" dirty="0">
              <a:solidFill>
                <a:schemeClr val="tx1">
                  <a:lumMod val="85000"/>
                  <a:lumOff val="15000"/>
                </a:schemeClr>
              </a:solidFill>
              <a:latin typeface="Meiryo UI" panose="020B0604030504040204" pitchFamily="50" charset="-128"/>
              <a:ea typeface="Meiryo UI" panose="020B0604030504040204" pitchFamily="50" charset="-128"/>
            </a:endParaRPr>
          </a:p>
          <a:p>
            <a:pPr>
              <a:lnSpc>
                <a:spcPct val="150000"/>
              </a:lnSpc>
            </a:pPr>
            <a:r>
              <a:rPr kumimoji="1" lang="en-US" altLang="ja-JP" sz="3600" dirty="0">
                <a:solidFill>
                  <a:schemeClr val="tx1">
                    <a:lumMod val="85000"/>
                    <a:lumOff val="15000"/>
                  </a:schemeClr>
                </a:solidFill>
                <a:latin typeface="Meiryo UI" panose="020B0604030504040204" pitchFamily="50" charset="-128"/>
                <a:ea typeface="Meiryo UI" panose="020B0604030504040204" pitchFamily="50" charset="-128"/>
              </a:rPr>
              <a:t>3. </a:t>
            </a:r>
            <a:r>
              <a:rPr lang="ja-JP"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プレゼンテーション部門スケジュール</a:t>
            </a:r>
            <a:endPar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4. </a:t>
            </a:r>
            <a:r>
              <a:rPr lang="ja-JP"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参加申し込み方法について</a:t>
            </a:r>
            <a:endPar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5. </a:t>
            </a:r>
            <a:r>
              <a:rPr lang="ja-JP"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参加費のお支払い方法について</a:t>
            </a:r>
            <a:endPar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6. </a:t>
            </a:r>
            <a:r>
              <a:rPr lang="ja-JP"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加盟校費・準加盟校費のお支払い方法について</a:t>
            </a:r>
            <a:endPar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矢印: 五方向 3">
            <a:extLst>
              <a:ext uri="{FF2B5EF4-FFF2-40B4-BE49-F238E27FC236}">
                <a16:creationId xmlns:a16="http://schemas.microsoft.com/office/drawing/2014/main" id="{4C69E6BE-BD14-04B4-A976-3CA8814E7669}"/>
              </a:ext>
            </a:extLst>
          </p:cNvPr>
          <p:cNvSpPr/>
          <p:nvPr/>
        </p:nvSpPr>
        <p:spPr>
          <a:xfrm>
            <a:off x="0" y="259573"/>
            <a:ext cx="2197510"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332590" y="358405"/>
            <a:ext cx="1210588" cy="707886"/>
          </a:xfrm>
          <a:prstGeom prst="rect">
            <a:avLst/>
          </a:prstGeom>
          <a:noFill/>
        </p:spPr>
        <p:txBody>
          <a:bodyPr wrap="none" rtlCol="0">
            <a:spAutoFit/>
          </a:bodyPr>
          <a:lstStyle/>
          <a:p>
            <a:pPr algn="ct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目次</a:t>
            </a:r>
          </a:p>
        </p:txBody>
      </p:sp>
    </p:spTree>
    <p:extLst>
      <p:ext uri="{BB962C8B-B14F-4D97-AF65-F5344CB8AC3E}">
        <p14:creationId xmlns:p14="http://schemas.microsoft.com/office/powerpoint/2010/main" val="2104745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5936567"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8.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参加ルールについて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3" name="テキスト ボックス 2">
            <a:extLst>
              <a:ext uri="{FF2B5EF4-FFF2-40B4-BE49-F238E27FC236}">
                <a16:creationId xmlns:a16="http://schemas.microsoft.com/office/drawing/2014/main" id="{66AB5DF5-CD7D-5B57-8146-E750668CF197}"/>
              </a:ext>
            </a:extLst>
          </p:cNvPr>
          <p:cNvSpPr txBox="1"/>
          <p:nvPr/>
        </p:nvSpPr>
        <p:spPr>
          <a:xfrm>
            <a:off x="119108" y="1398427"/>
            <a:ext cx="11634916" cy="4730462"/>
          </a:xfrm>
          <a:prstGeom prst="rect">
            <a:avLst/>
          </a:prstGeom>
          <a:noFill/>
        </p:spPr>
        <p:txBody>
          <a:bodyPr wrap="square" rtlCol="0">
            <a:spAutoFit/>
          </a:bodyPr>
          <a:lstStyle/>
          <a:p>
            <a:pPr marL="146050" indent="-635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※審査基準は変更の可能性もございます。変更の際は</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HP</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などで告知いたします。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635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※上位チームが同率だった場合は、審査員による協議のうえ順位を決定いたします。</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146050" indent="-6350">
              <a:lnSpc>
                <a:spcPct val="111000"/>
              </a:lnSpc>
              <a:spcAft>
                <a:spcPts val="25"/>
              </a:spcAft>
            </a:pPr>
            <a:endParaRPr lang="en-US" altLang="ja-JP" dirty="0">
              <a:solidFill>
                <a:schemeClr val="tx1">
                  <a:lumMod val="85000"/>
                  <a:lumOff val="15000"/>
                </a:schemeClr>
              </a:solidFill>
              <a:latin typeface="Meiryo UI" panose="020B0604030504040204" pitchFamily="50" charset="-128"/>
              <a:ea typeface="Meiryo UI" panose="020B0604030504040204" pitchFamily="50" charset="-128"/>
              <a:cs typeface="ＭＳ Ｐゴシック" panose="020B0600070205080204" pitchFamily="50" charset="-128"/>
            </a:endParaRPr>
          </a:p>
          <a:p>
            <a:pPr marL="425450" indent="-285750">
              <a:lnSpc>
                <a:spcPct val="111000"/>
              </a:lnSpc>
              <a:spcAft>
                <a:spcPts val="25"/>
              </a:spcAft>
              <a:buFont typeface="Wingdings" panose="05000000000000000000" pitchFamily="2" charset="2"/>
              <a:buChar char="n"/>
            </a:pPr>
            <a:r>
              <a:rPr lang="ja-JP" altLang="en-US" sz="2400" b="1" dirty="0">
                <a:solidFill>
                  <a:schemeClr val="tx1">
                    <a:lumMod val="85000"/>
                    <a:lumOff val="15000"/>
                  </a:schemeClr>
                </a:solidFill>
                <a:latin typeface="Meiryo UI" panose="020B0604030504040204" pitchFamily="50" charset="-128"/>
                <a:ea typeface="Meiryo UI" panose="020B0604030504040204" pitchFamily="50" charset="-128"/>
                <a:cs typeface="ＭＳ Ｐゴシック" panose="020B0600070205080204" pitchFamily="50" charset="-128"/>
              </a:rPr>
              <a:t>オンライン開催について</a:t>
            </a:r>
            <a:r>
              <a:rPr lang="en-US" altLang="ja-JP" sz="2400" b="1" dirty="0">
                <a:solidFill>
                  <a:schemeClr val="tx1">
                    <a:lumMod val="85000"/>
                    <a:lumOff val="15000"/>
                  </a:schemeClr>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400" b="1" dirty="0">
                <a:solidFill>
                  <a:schemeClr val="tx1">
                    <a:lumMod val="85000"/>
                    <a:lumOff val="15000"/>
                  </a:schemeClr>
                </a:solidFill>
                <a:latin typeface="Meiryo UI" panose="020B0604030504040204" pitchFamily="50" charset="-128"/>
                <a:ea typeface="Meiryo UI" panose="020B0604030504040204" pitchFamily="50" charset="-128"/>
                <a:cs typeface="ＭＳ Ｐゴシック" panose="020B0600070205080204" pitchFamily="50" charset="-128"/>
              </a:rPr>
              <a:t>予選会</a:t>
            </a:r>
            <a:r>
              <a:rPr lang="en-US" altLang="ja-JP" sz="2400" b="1" dirty="0">
                <a:solidFill>
                  <a:schemeClr val="tx1">
                    <a:lumMod val="85000"/>
                    <a:lumOff val="15000"/>
                  </a:schemeClr>
                </a:solidFill>
                <a:latin typeface="Meiryo UI" panose="020B0604030504040204" pitchFamily="50" charset="-128"/>
                <a:ea typeface="Meiryo UI" panose="020B0604030504040204" pitchFamily="50" charset="-128"/>
                <a:cs typeface="ＭＳ Ｐゴシック" panose="020B0600070205080204" pitchFamily="50" charset="-128"/>
              </a:rPr>
              <a:t>)</a:t>
            </a:r>
          </a:p>
          <a:p>
            <a:pPr marL="146050" indent="-6350">
              <a:lnSpc>
                <a:spcPct val="111000"/>
              </a:lnSpc>
              <a:spcAft>
                <a:spcPts val="25"/>
              </a:spcAft>
            </a:pPr>
            <a:r>
              <a:rPr lang="ja-JP" altLang="en-US"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予選会は</a:t>
            </a:r>
            <a:r>
              <a:rPr lang="en-US" altLang="ja-JP" sz="1800" b="1"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Zoom</a:t>
            </a:r>
            <a:r>
              <a:rPr lang="ja-JP" altLang="ja-JP" sz="1800" b="1"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ビデオウェビナーを用いたオンライン形式</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による開催となります。</a:t>
            </a:r>
            <a:endPar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6350">
              <a:lnSpc>
                <a:spcPct val="111000"/>
              </a:lnSpc>
              <a:spcAft>
                <a:spcPts val="25"/>
              </a:spcAft>
            </a:pPr>
            <a:r>
              <a:rPr lang="ja-JP" altLang="en-US"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発表ブロックごとに</a:t>
            </a:r>
            <a:r>
              <a:rPr lang="en-US"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URL</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を割り当て、インターネットに接続された</a:t>
            </a:r>
            <a:r>
              <a:rPr lang="en-US"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PC</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・スマートフォン等の個人のデバイスよりご参加いただきます。</a:t>
            </a:r>
            <a:endPar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6350">
              <a:lnSpc>
                <a:spcPct val="111000"/>
              </a:lnSpc>
              <a:spcAft>
                <a:spcPts val="25"/>
              </a:spcAft>
            </a:pPr>
            <a:r>
              <a:rPr lang="en-US"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6350">
              <a:lnSpc>
                <a:spcPct val="111000"/>
              </a:lnSpc>
              <a:spcAft>
                <a:spcPts val="25"/>
              </a:spcAft>
            </a:pPr>
            <a:r>
              <a:rPr lang="ja-JP" altLang="en-US"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Zoom</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の接続環境は</a:t>
            </a:r>
            <a:r>
              <a:rPr lang="ja-JP" altLang="ja-JP" sz="1800" b="1"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800" b="1"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PC</a:t>
            </a:r>
            <a:r>
              <a:rPr lang="ja-JP" altLang="ja-JP" sz="1800" b="1"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】【有線または無線（</a:t>
            </a:r>
            <a:r>
              <a:rPr lang="en-US" altLang="ja-JP" sz="1800" b="1"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Wi-Fi</a:t>
            </a:r>
            <a:r>
              <a:rPr lang="ja-JP" altLang="ja-JP" sz="1800" b="1"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）のインターネット環境】</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推奨です。</a:t>
            </a:r>
            <a:endPar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6350">
              <a:lnSpc>
                <a:spcPct val="111000"/>
              </a:lnSpc>
              <a:spcAft>
                <a:spcPts val="25"/>
              </a:spcAft>
            </a:pPr>
            <a:r>
              <a:rPr lang="ja-JP" altLang="en-US"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PC</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接続の場合、</a:t>
            </a:r>
            <a:r>
              <a:rPr lang="en-US"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Zoom</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のアプリをインストールすることなく招待</a:t>
            </a:r>
            <a:r>
              <a:rPr lang="en-US"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URL</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からご参加いただくことも可能ですが、インターネット回線</a:t>
            </a:r>
            <a:r>
              <a:rPr lang="ja-JP" altLang="en-US"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en-US"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146050" indent="-6350">
              <a:lnSpc>
                <a:spcPct val="111000"/>
              </a:lnSpc>
              <a:spcAft>
                <a:spcPts val="25"/>
              </a:spcAft>
            </a:pPr>
            <a:r>
              <a:rPr lang="ja-JP" altLang="en-US"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の安定性などの観点から事前にアプリのインストールをしていただくことをお勧めします。　</a:t>
            </a:r>
            <a:endParaRPr lang="en-US"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146050" indent="-6350">
              <a:lnSpc>
                <a:spcPct val="111000"/>
              </a:lnSpc>
              <a:spcAft>
                <a:spcPts val="25"/>
              </a:spcAft>
            </a:pPr>
            <a:r>
              <a:rPr lang="ja-JP" altLang="en-US" sz="18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〈参考：</a:t>
            </a:r>
            <a:r>
              <a:rPr lang="en-US"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Zoom </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ダウンロードページ （</a:t>
            </a:r>
            <a:r>
              <a:rPr lang="en-US" altLang="ja-JP" sz="1800" u="sng" dirty="0">
                <a:solidFill>
                  <a:srgbClr val="0000FF"/>
                </a:solidFill>
                <a:effectLst/>
                <a:latin typeface="Meiryo UI" panose="020B0604030504040204" pitchFamily="50" charset="-128"/>
                <a:ea typeface="Meiryo UI" panose="020B0604030504040204" pitchFamily="50" charset="-128"/>
                <a:cs typeface="ＭＳ Ｐゴシック" panose="020B0600070205080204" pitchFamily="50" charset="-128"/>
                <a:hlinkClick r:id="rId2"/>
              </a:rPr>
              <a:t>https://zoom.us/</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6350">
              <a:lnSpc>
                <a:spcPct val="111000"/>
              </a:lnSpc>
              <a:spcAft>
                <a:spcPts val="25"/>
              </a:spcAft>
            </a:pPr>
            <a:r>
              <a:rPr lang="ja-JP" altLang="en-US" sz="18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※参加者の皆様はご自宅、あるいは各所属大学等の施設からのご参加とさせていただきます。所属大学等の施設を利用す</a:t>
            </a:r>
            <a:endParaRPr lang="en-US"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146050" indent="-6350">
              <a:lnSpc>
                <a:spcPct val="111000"/>
              </a:lnSpc>
              <a:spcAft>
                <a:spcPts val="25"/>
              </a:spcAft>
            </a:pPr>
            <a:r>
              <a:rPr lang="ja-JP" altLang="en-US"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る場合には、実行委員会での手配はできません。、</a:t>
            </a:r>
            <a:r>
              <a:rPr lang="ja-JP" altLang="en-US"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文京学院</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大学へのご来校並びに構内への立ち入りにつきましては、</a:t>
            </a:r>
            <a:r>
              <a:rPr lang="ja-JP" altLang="ja-JP" sz="1800" b="1"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固く</a:t>
            </a:r>
            <a:endParaRPr lang="en-US" altLang="ja-JP" sz="1800" b="1"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146050" indent="-6350">
              <a:lnSpc>
                <a:spcPct val="111000"/>
              </a:lnSpc>
              <a:spcAft>
                <a:spcPts val="25"/>
              </a:spcAft>
            </a:pPr>
            <a:r>
              <a:rPr lang="ja-JP" altLang="en-US" sz="1800" b="1"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800" b="1"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お断りさせていただきます</a:t>
            </a:r>
            <a:r>
              <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spTree>
    <p:extLst>
      <p:ext uri="{BB962C8B-B14F-4D97-AF65-F5344CB8AC3E}">
        <p14:creationId xmlns:p14="http://schemas.microsoft.com/office/powerpoint/2010/main" val="2308585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5936567"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8.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参加ルールについて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3" name="テキスト ボックス 2">
            <a:extLst>
              <a:ext uri="{FF2B5EF4-FFF2-40B4-BE49-F238E27FC236}">
                <a16:creationId xmlns:a16="http://schemas.microsoft.com/office/drawing/2014/main" id="{66AB5DF5-CD7D-5B57-8146-E750668CF197}"/>
              </a:ext>
            </a:extLst>
          </p:cNvPr>
          <p:cNvSpPr txBox="1"/>
          <p:nvPr/>
        </p:nvSpPr>
        <p:spPr>
          <a:xfrm>
            <a:off x="207265" y="1995753"/>
            <a:ext cx="11777470" cy="3511089"/>
          </a:xfrm>
          <a:prstGeom prst="rect">
            <a:avLst/>
          </a:prstGeom>
          <a:noFill/>
        </p:spPr>
        <p:txBody>
          <a:bodyPr wrap="square" rtlCol="0">
            <a:spAutoFit/>
          </a:bodyPr>
          <a:lstStyle/>
          <a:p>
            <a:pPr marL="425450" indent="-285750">
              <a:lnSpc>
                <a:spcPct val="111000"/>
              </a:lnSpc>
              <a:spcAft>
                <a:spcPts val="25"/>
              </a:spcAft>
              <a:buFont typeface="Wingdings" panose="05000000000000000000" pitchFamily="2" charset="2"/>
              <a:buChar char="n"/>
            </a:pP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プレゼンの流れについて</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予選会</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p>
          <a:p>
            <a:pPr marL="172720" indent="-6350">
              <a:lnSpc>
                <a:spcPct val="150000"/>
              </a:lnSpc>
              <a:spcAft>
                <a:spcPts val="25"/>
              </a:spcAft>
            </a:pPr>
            <a:r>
              <a:rPr lang="ja-JP" altLang="en-US"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各ブロックに</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Zoom</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ビデオウェビナーの</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URL</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を割り当て、カメラオフ、マイクミュートの状態で</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「視聴者」</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としてご参加いただき</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172720" indent="-635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en-US" altLang="ja-JP" sz="1900" dirty="0">
                <a:solidFill>
                  <a:schemeClr val="tx1">
                    <a:lumMod val="85000"/>
                    <a:lumOff val="15000"/>
                  </a:schemeClr>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ます。各チームは発表時間まで、</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「視聴者」</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にて待機し、他チームの発表を観覧します。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72720" indent="-635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発表時間になりましたら、実行委員会の操作により</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「パネリスト」</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へ昇格し、発表を行います。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72720" indent="-635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発表・質疑応答が終了しましたら、再びカメラオフ、マイクミュートのうえ</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「視聴者」</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となり、他チームのプレゼンを観覧して</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172720" indent="-635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いただきます。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72720" indent="-6350">
              <a:lnSpc>
                <a:spcPct val="150000"/>
              </a:lnSpc>
              <a:spcAft>
                <a:spcPts val="25"/>
              </a:spcAft>
            </a:pPr>
            <a:r>
              <a:rPr lang="ja-JP" altLang="en-US" sz="1900" dirty="0">
                <a:solidFill>
                  <a:srgbClr val="C00000"/>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900" dirty="0">
                <a:solidFill>
                  <a:srgbClr val="C00000"/>
                </a:solidFill>
                <a:effectLst/>
                <a:latin typeface="Meiryo UI" panose="020B0604030504040204" pitchFamily="50" charset="-128"/>
                <a:ea typeface="Meiryo UI" panose="020B0604030504040204" pitchFamily="50" charset="-128"/>
                <a:cs typeface="ＭＳ Ｐゴシック" panose="020B0600070205080204" pitchFamily="50" charset="-128"/>
              </a:rPr>
              <a:t>※予選会の解散は、発表ブロック・部単位（第一部・第二部）に行います。自チームの発表が終わったあとも、部全</a:t>
            </a:r>
            <a:r>
              <a:rPr lang="en-US" altLang="ja-JP" sz="1900" dirty="0">
                <a:solidFill>
                  <a:srgbClr val="C00000"/>
                </a:solidFill>
                <a:effectLst/>
                <a:latin typeface="Meiryo UI" panose="020B0604030504040204" pitchFamily="50" charset="-128"/>
                <a:ea typeface="Meiryo UI" panose="020B0604030504040204" pitchFamily="50" charset="-128"/>
                <a:cs typeface="ＭＳ Ｐゴシック" panose="020B0600070205080204" pitchFamily="50" charset="-128"/>
              </a:rPr>
              <a:t> </a:t>
            </a:r>
          </a:p>
          <a:p>
            <a:pPr marL="172720" indent="-6350">
              <a:lnSpc>
                <a:spcPct val="150000"/>
              </a:lnSpc>
              <a:spcAft>
                <a:spcPts val="25"/>
              </a:spcAft>
            </a:pPr>
            <a:r>
              <a:rPr lang="en-US" altLang="ja-JP" sz="1900" dirty="0">
                <a:solidFill>
                  <a:srgbClr val="C00000"/>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900" dirty="0">
                <a:solidFill>
                  <a:srgbClr val="C00000"/>
                </a:solidFill>
                <a:effectLst/>
                <a:latin typeface="Meiryo UI" panose="020B0604030504040204" pitchFamily="50" charset="-128"/>
                <a:ea typeface="Meiryo UI" panose="020B0604030504040204" pitchFamily="50" charset="-128"/>
                <a:cs typeface="ＭＳ Ｐゴシック" panose="020B0600070205080204" pitchFamily="50" charset="-128"/>
              </a:rPr>
              <a:t>体の発表が終わるまで他チームの発表をご覧ください。</a:t>
            </a:r>
            <a:endParaRPr lang="ja-JP" altLang="ja-JP" sz="1900"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spTree>
    <p:extLst>
      <p:ext uri="{BB962C8B-B14F-4D97-AF65-F5344CB8AC3E}">
        <p14:creationId xmlns:p14="http://schemas.microsoft.com/office/powerpoint/2010/main" val="2997400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6AB5DF5-CD7D-5B57-8146-E750668CF197}"/>
              </a:ext>
            </a:extLst>
          </p:cNvPr>
          <p:cNvSpPr txBox="1"/>
          <p:nvPr/>
        </p:nvSpPr>
        <p:spPr>
          <a:xfrm>
            <a:off x="207265" y="1472045"/>
            <a:ext cx="11777470" cy="4665957"/>
          </a:xfrm>
          <a:prstGeom prst="rect">
            <a:avLst/>
          </a:prstGeom>
          <a:noFill/>
        </p:spPr>
        <p:txBody>
          <a:bodyPr wrap="square" rtlCol="0">
            <a:spAutoFit/>
          </a:bodyPr>
          <a:lstStyle/>
          <a:p>
            <a:pPr marL="425450" indent="-285750">
              <a:lnSpc>
                <a:spcPct val="111000"/>
              </a:lnSpc>
              <a:spcAft>
                <a:spcPts val="25"/>
              </a:spcAft>
              <a:buFont typeface="Wingdings" panose="05000000000000000000" pitchFamily="2" charset="2"/>
              <a:buChar char="n"/>
            </a:pP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企画シートについて</a:t>
            </a:r>
            <a:endPar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72720" indent="-6350">
              <a:lnSpc>
                <a:spcPct val="150000"/>
              </a:lnSpc>
              <a:spcAft>
                <a:spcPts val="25"/>
              </a:spcAft>
            </a:pPr>
            <a:r>
              <a:rPr lang="ja-JP" altLang="en-US" sz="18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企画シートは、発表内容を簡潔にまとめていただく資料です。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72720" indent="-6350">
              <a:lnSpc>
                <a:spcPct val="150000"/>
              </a:lnSpc>
              <a:spcAft>
                <a:spcPts val="25"/>
              </a:spcAft>
            </a:pP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予選会・本選の前に、実行委員会から審査員（ビジネスパーソン・教員）の方々に事前にお渡しし、企画シートも審査</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72720" indent="-6350">
              <a:lnSpc>
                <a:spcPct val="150000"/>
              </a:lnSpc>
              <a:spcAft>
                <a:spcPts val="25"/>
              </a:spcAft>
            </a:pPr>
            <a:r>
              <a:rPr lang="en-US" altLang="ja-JP" sz="19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の対象となります。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72720" indent="-6350">
              <a:lnSpc>
                <a:spcPct val="150000"/>
              </a:lnSpc>
              <a:spcAft>
                <a:spcPts val="25"/>
              </a:spcAft>
            </a:pPr>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インナー大会</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HP</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900" u="sng"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hlinkClick r:id="rId2"/>
              </a:rPr>
              <a:t>https://www.inner-kanto.com/</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）から大会専用フォーマットをダウンロードしてご利用ください。</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72720" indent="-6350">
              <a:lnSpc>
                <a:spcPct val="150000"/>
              </a:lnSpc>
              <a:spcAft>
                <a:spcPts val="25"/>
              </a:spcAft>
            </a:pPr>
            <a:r>
              <a:rPr lang="en-US" altLang="ja-JP" sz="19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各項目に沿って記入していただき、</a:t>
            </a:r>
            <a:r>
              <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ページ以内</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にまとめてください。指定された項目以外の項目を追加することは「不可」</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72720" indent="-6350">
              <a:lnSpc>
                <a:spcPct val="150000"/>
              </a:lnSpc>
              <a:spcAft>
                <a:spcPts val="25"/>
              </a:spcAft>
            </a:pPr>
            <a:r>
              <a:rPr lang="en-US" altLang="ja-JP" sz="19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とします。</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72720" indent="-6350">
              <a:lnSpc>
                <a:spcPct val="111000"/>
              </a:lnSpc>
              <a:spcAft>
                <a:spcPts val="25"/>
              </a:spcAft>
            </a:pPr>
            <a:endParaRPr lang="en-US"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452120" indent="-285750">
              <a:lnSpc>
                <a:spcPct val="111000"/>
              </a:lnSpc>
              <a:spcAft>
                <a:spcPts val="25"/>
              </a:spcAft>
              <a:buFont typeface="Wingdings" panose="05000000000000000000" pitchFamily="2" charset="2"/>
              <a:buChar char="n"/>
            </a:pP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動画を使用する場合</a:t>
            </a:r>
            <a:endPar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51130" indent="-5080">
              <a:lnSpc>
                <a:spcPct val="150000"/>
              </a:lnSpc>
              <a:spcAft>
                <a:spcPts val="25"/>
              </a:spcAft>
            </a:pPr>
            <a:r>
              <a:rPr lang="ja-JP" altLang="en-US" sz="18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プレゼンを行う上で、パワーポイント内で動画を使用することができます。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51130" indent="-508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使用する場合は企画シートに動画を使用すること、使用するスライド番号を記載して申請してください。</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grpSp>
        <p:nvGrpSpPr>
          <p:cNvPr id="7" name="グループ化 6">
            <a:extLst>
              <a:ext uri="{FF2B5EF4-FFF2-40B4-BE49-F238E27FC236}">
                <a16:creationId xmlns:a16="http://schemas.microsoft.com/office/drawing/2014/main" id="{894EA87A-AFF0-3358-E579-DCE0C5984669}"/>
              </a:ext>
            </a:extLst>
          </p:cNvPr>
          <p:cNvGrpSpPr/>
          <p:nvPr/>
        </p:nvGrpSpPr>
        <p:grpSpPr>
          <a:xfrm>
            <a:off x="-1" y="259573"/>
            <a:ext cx="5688107" cy="905551"/>
            <a:chOff x="-1" y="259573"/>
            <a:chExt cx="2982351" cy="905551"/>
          </a:xfrm>
        </p:grpSpPr>
        <p:sp>
          <p:nvSpPr>
            <p:cNvPr id="8" name="矢印: 五方向 7">
              <a:extLst>
                <a:ext uri="{FF2B5EF4-FFF2-40B4-BE49-F238E27FC236}">
                  <a16:creationId xmlns:a16="http://schemas.microsoft.com/office/drawing/2014/main" id="{9096F5BF-DB9D-15D4-555C-610C858DFCC4}"/>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F8B964C-42C6-F792-2198-087B0DE13681}"/>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9.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提出資料について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254859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6AB5DF5-CD7D-5B57-8146-E750668CF197}"/>
              </a:ext>
            </a:extLst>
          </p:cNvPr>
          <p:cNvSpPr txBox="1"/>
          <p:nvPr/>
        </p:nvSpPr>
        <p:spPr>
          <a:xfrm>
            <a:off x="207265" y="1472045"/>
            <a:ext cx="11572359" cy="4825680"/>
          </a:xfrm>
          <a:prstGeom prst="rect">
            <a:avLst/>
          </a:prstGeom>
          <a:noFill/>
        </p:spPr>
        <p:txBody>
          <a:bodyPr wrap="square" rtlCol="0">
            <a:spAutoFit/>
          </a:bodyPr>
          <a:lstStyle/>
          <a:p>
            <a:pPr marL="425450" indent="-285750">
              <a:lnSpc>
                <a:spcPct val="111000"/>
              </a:lnSpc>
              <a:spcAft>
                <a:spcPts val="25"/>
              </a:spcAft>
              <a:buFont typeface="Wingdings" panose="05000000000000000000" pitchFamily="2" charset="2"/>
              <a:buChar char="n"/>
            </a:pP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成果物を使用する場合</a:t>
            </a:r>
            <a:endPar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51130" indent="-508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発表時に使用する指示棒の持ち込み、研究時の成果物を用いることは可能です。ただし、成果物を参加者や審査員</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51130" indent="-5080">
              <a:lnSpc>
                <a:spcPct val="150000"/>
              </a:lnSpc>
              <a:spcAft>
                <a:spcPts val="25"/>
              </a:spcAft>
            </a:pPr>
            <a:r>
              <a:rPr lang="en-US" altLang="ja-JP" sz="19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に配布することは禁止です。配布した時点で</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減点（５点）</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となります。 </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51130" indent="-508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成果物を使用する場合は、予選会前に提出いただく「企画シート」に必ずご記入ください。記入のないものを発表時に</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51130" indent="-508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無断で使用された場合も同様に</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減点（５点）</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となります。 </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133350">
              <a:lnSpc>
                <a:spcPct val="150000"/>
              </a:lnSpc>
              <a:spcAft>
                <a:spcPts val="25"/>
              </a:spcAft>
            </a:pP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139700">
              <a:lnSpc>
                <a:spcPct val="150000"/>
              </a:lnSpc>
              <a:spcAft>
                <a:spcPts val="25"/>
              </a:spcAft>
            </a:pP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【成果物例】</a:t>
            </a:r>
            <a:endPar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133350">
              <a:lnSpc>
                <a:spcPct val="150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・調査、企画実施時に使用したアンケート用紙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133350">
              <a:lnSpc>
                <a:spcPct val="150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・研究過程で制作した</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T</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シャツ</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133350">
              <a:lnSpc>
                <a:spcPct val="150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PR</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のために作成したパンフレット　　　など</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92100" indent="-6350">
              <a:lnSpc>
                <a:spcPct val="150000"/>
              </a:lnSpc>
              <a:spcAft>
                <a:spcPts val="25"/>
              </a:spcAft>
            </a:pPr>
            <a:r>
              <a:rPr lang="ja-JP"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※成果物に関するご不明な点などございましたら、大会</a:t>
            </a:r>
            <a:r>
              <a:rPr lang="en-US"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HP</a:t>
            </a:r>
            <a:r>
              <a:rPr lang="ja-JP"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にございます専用フォームよりお問合せください。 </a:t>
            </a:r>
            <a:endPar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grpSp>
        <p:nvGrpSpPr>
          <p:cNvPr id="6" name="グループ化 5">
            <a:extLst>
              <a:ext uri="{FF2B5EF4-FFF2-40B4-BE49-F238E27FC236}">
                <a16:creationId xmlns:a16="http://schemas.microsoft.com/office/drawing/2014/main" id="{1D064E6C-B9C3-6B62-7AA7-07B8BA2564E6}"/>
              </a:ext>
            </a:extLst>
          </p:cNvPr>
          <p:cNvGrpSpPr/>
          <p:nvPr/>
        </p:nvGrpSpPr>
        <p:grpSpPr>
          <a:xfrm>
            <a:off x="-1" y="259573"/>
            <a:ext cx="5688107" cy="905551"/>
            <a:chOff x="-1" y="259573"/>
            <a:chExt cx="2982351" cy="905551"/>
          </a:xfrm>
        </p:grpSpPr>
        <p:sp>
          <p:nvSpPr>
            <p:cNvPr id="7" name="矢印: 五方向 6">
              <a:extLst>
                <a:ext uri="{FF2B5EF4-FFF2-40B4-BE49-F238E27FC236}">
                  <a16:creationId xmlns:a16="http://schemas.microsoft.com/office/drawing/2014/main" id="{41CA4E95-4045-4157-0FBA-8AEC61184A5F}"/>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015E5832-39C5-4546-E485-B655A4714375}"/>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9.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提出資料について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25296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6AB5DF5-CD7D-5B57-8146-E750668CF197}"/>
              </a:ext>
            </a:extLst>
          </p:cNvPr>
          <p:cNvSpPr txBox="1"/>
          <p:nvPr/>
        </p:nvSpPr>
        <p:spPr>
          <a:xfrm>
            <a:off x="125080" y="1597487"/>
            <a:ext cx="11941840" cy="4241802"/>
          </a:xfrm>
          <a:prstGeom prst="rect">
            <a:avLst/>
          </a:prstGeom>
          <a:noFill/>
        </p:spPr>
        <p:txBody>
          <a:bodyPr wrap="square" rtlCol="0">
            <a:spAutoFit/>
          </a:bodyPr>
          <a:lstStyle/>
          <a:p>
            <a:pPr marL="425450" indent="-285750">
              <a:lnSpc>
                <a:spcPct val="200000"/>
              </a:lnSpc>
              <a:spcAft>
                <a:spcPts val="25"/>
              </a:spcAft>
              <a:buFont typeface="Wingdings" panose="05000000000000000000" pitchFamily="2" charset="2"/>
              <a:buChar char="n"/>
            </a:pP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プレゼン資料</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パワーポイント</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について</a:t>
            </a:r>
            <a:endPar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133350">
              <a:lnSpc>
                <a:spcPct val="20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大学に設置されているパソコンには「</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Microsoft Office PowerPoint 2019</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」がインストールされています。</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Mac</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用の</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 indent="133350">
              <a:lnSpc>
                <a:spcPct val="20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PowerPoint 2019</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で作成されたパワーポイントは互換性について大学側、実行委員会では動作保証ができません。</a:t>
            </a:r>
            <a:r>
              <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OS</a:t>
            </a:r>
          </a:p>
          <a:p>
            <a:pPr marL="21590" indent="133350">
              <a:lnSpc>
                <a:spcPct val="200000"/>
              </a:lnSpc>
              <a:spcAft>
                <a:spcPts val="25"/>
              </a:spcAft>
            </a:pPr>
            <a:r>
              <a:rPr lang="ja-JP" altLang="en-US"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は必ず</a:t>
            </a:r>
            <a:r>
              <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Windows</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、ソフトは</a:t>
            </a:r>
            <a:r>
              <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Microsoft Office PowerPoint 2019</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で作成し、提出前に必ずパワーポイントの動</a:t>
            </a:r>
            <a:endPar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 indent="133350">
              <a:lnSpc>
                <a:spcPct val="200000"/>
              </a:lnSpc>
              <a:spcAft>
                <a:spcPts val="25"/>
              </a:spcAft>
            </a:pPr>
            <a:r>
              <a:rPr lang="ja-JP" altLang="en-US"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作確認、グラフや文字の表示など確認をお願いいたします</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900" b="1"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6350">
              <a:lnSpc>
                <a:spcPct val="20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なお、本選におきまして会場に個人のノート</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PC</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を持参いただいても、大学施設・設備の関係上ご利用いただけません。大</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46050" indent="-6350">
              <a:lnSpc>
                <a:spcPct val="20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会の円滑な運営にご協力ください。</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grpSp>
        <p:nvGrpSpPr>
          <p:cNvPr id="6" name="グループ化 5">
            <a:extLst>
              <a:ext uri="{FF2B5EF4-FFF2-40B4-BE49-F238E27FC236}">
                <a16:creationId xmlns:a16="http://schemas.microsoft.com/office/drawing/2014/main" id="{FA4471C4-D431-483A-551A-AEDE36656608}"/>
              </a:ext>
            </a:extLst>
          </p:cNvPr>
          <p:cNvGrpSpPr/>
          <p:nvPr/>
        </p:nvGrpSpPr>
        <p:grpSpPr>
          <a:xfrm>
            <a:off x="-1" y="259573"/>
            <a:ext cx="5688107" cy="905551"/>
            <a:chOff x="-1" y="259573"/>
            <a:chExt cx="2982351" cy="905551"/>
          </a:xfrm>
        </p:grpSpPr>
        <p:sp>
          <p:nvSpPr>
            <p:cNvPr id="7" name="矢印: 五方向 6">
              <a:extLst>
                <a:ext uri="{FF2B5EF4-FFF2-40B4-BE49-F238E27FC236}">
                  <a16:creationId xmlns:a16="http://schemas.microsoft.com/office/drawing/2014/main" id="{F85CF902-D86A-FE82-701F-5A73EB7C7BC4}"/>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11EDC013-DDA1-82E5-ED3A-F56DFA11C9AE}"/>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9.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提出資料について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234962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6AB5DF5-CD7D-5B57-8146-E750668CF197}"/>
              </a:ext>
            </a:extLst>
          </p:cNvPr>
          <p:cNvSpPr txBox="1"/>
          <p:nvPr/>
        </p:nvSpPr>
        <p:spPr>
          <a:xfrm>
            <a:off x="151974" y="1395782"/>
            <a:ext cx="11888052" cy="4421339"/>
          </a:xfrm>
          <a:prstGeom prst="rect">
            <a:avLst/>
          </a:prstGeom>
          <a:noFill/>
        </p:spPr>
        <p:txBody>
          <a:bodyPr wrap="square" rtlCol="0">
            <a:spAutoFit/>
          </a:bodyPr>
          <a:lstStyle/>
          <a:p>
            <a:pPr marL="5080" indent="139700">
              <a:lnSpc>
                <a:spcPct val="200000"/>
              </a:lnSpc>
              <a:spcAft>
                <a:spcPts val="25"/>
              </a:spcAft>
            </a:pP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【プレゼン資料（パワーポイント）】</a:t>
            </a:r>
            <a:endPar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080" indent="133350">
              <a:lnSpc>
                <a:spcPct val="200000"/>
              </a:lnSpc>
              <a:spcAft>
                <a:spcPts val="25"/>
              </a:spcAft>
            </a:pPr>
            <a:r>
              <a:rPr lang="ja-JP" altLang="en-US"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・パソコン</a:t>
            </a:r>
            <a:r>
              <a:rPr lang="en-US"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OS</a:t>
            </a:r>
            <a:r>
              <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Microsoft Windows</a:t>
            </a:r>
            <a:endPar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080" indent="133350">
              <a:lnSpc>
                <a:spcPct val="200000"/>
              </a:lnSpc>
              <a:spcAft>
                <a:spcPts val="25"/>
              </a:spcAft>
            </a:pPr>
            <a:r>
              <a:rPr lang="ja-JP" altLang="en-US"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・発表ソフト：</a:t>
            </a:r>
            <a:r>
              <a:rPr lang="en-US"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Microsoft Office PowerPoint</a:t>
            </a:r>
            <a:r>
              <a:rPr lang="en-US" altLang="ja-JP" sz="20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080" indent="133350">
              <a:lnSpc>
                <a:spcPct val="200000"/>
              </a:lnSpc>
              <a:spcAft>
                <a:spcPts val="25"/>
              </a:spcAft>
            </a:pPr>
            <a:r>
              <a:rPr lang="ja-JP" altLang="en-US"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スライドサイズ：</a:t>
            </a:r>
            <a:r>
              <a:rPr lang="ja-JP"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：９〉</a:t>
            </a:r>
            <a:endParaRPr lang="ja-JP" altLang="ja-JP" sz="2000"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66370" indent="-6350">
              <a:lnSpc>
                <a:spcPct val="200000"/>
              </a:lnSpc>
              <a:spcAft>
                <a:spcPts val="25"/>
              </a:spcAft>
            </a:pPr>
            <a:r>
              <a:rPr lang="ja-JP" altLang="en-US" sz="20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※例年、</a:t>
            </a:r>
            <a:r>
              <a:rPr lang="en-US"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Mac</a:t>
            </a:r>
            <a:r>
              <a:rPr lang="ja-JP"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作成とみられる資料（学内</a:t>
            </a:r>
            <a:r>
              <a:rPr lang="en-US"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PC</a:t>
            </a:r>
            <a:r>
              <a:rPr lang="ja-JP"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環境との互換性の問題によるグラフや文字のずれ、文字化けをし</a:t>
            </a:r>
            <a:r>
              <a:rPr lang="ja-JP" altLang="en-US"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166370" indent="-6350">
              <a:lnSpc>
                <a:spcPct val="200000"/>
              </a:lnSpc>
              <a:spcAft>
                <a:spcPts val="25"/>
              </a:spcAft>
            </a:pPr>
            <a:r>
              <a:rPr lang="ja-JP" altLang="en-US"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てしまう可能性が有ります）の提出が見受けられます。資料提出後の差し替えは、承れませんので事前に必ず</a:t>
            </a:r>
            <a:endParaRPr lang="en-US"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166370" indent="-6350">
              <a:lnSpc>
                <a:spcPct val="200000"/>
              </a:lnSpc>
              <a:spcAft>
                <a:spcPts val="25"/>
              </a:spcAft>
            </a:pPr>
            <a:r>
              <a:rPr lang="ja-JP" altLang="en-US"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0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チームでご確認のうえ、ご提出ください。実行委員側で修正はいたしません。</a:t>
            </a:r>
            <a:endParaRPr lang="ja-JP" altLang="ja-JP" sz="2000"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grpSp>
        <p:nvGrpSpPr>
          <p:cNvPr id="6" name="グループ化 5">
            <a:extLst>
              <a:ext uri="{FF2B5EF4-FFF2-40B4-BE49-F238E27FC236}">
                <a16:creationId xmlns:a16="http://schemas.microsoft.com/office/drawing/2014/main" id="{9B5AB365-E86C-A7E7-0E23-92B5245B852E}"/>
              </a:ext>
            </a:extLst>
          </p:cNvPr>
          <p:cNvGrpSpPr/>
          <p:nvPr/>
        </p:nvGrpSpPr>
        <p:grpSpPr>
          <a:xfrm>
            <a:off x="-1" y="259573"/>
            <a:ext cx="5688107" cy="905551"/>
            <a:chOff x="-1" y="259573"/>
            <a:chExt cx="2982351" cy="905551"/>
          </a:xfrm>
        </p:grpSpPr>
        <p:sp>
          <p:nvSpPr>
            <p:cNvPr id="7" name="矢印: 五方向 6">
              <a:extLst>
                <a:ext uri="{FF2B5EF4-FFF2-40B4-BE49-F238E27FC236}">
                  <a16:creationId xmlns:a16="http://schemas.microsoft.com/office/drawing/2014/main" id="{73CD72E7-FA59-E57C-8F12-59419A5C14F0}"/>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B3CA00-FA61-1F6B-5354-40C39FB3FE51}"/>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9.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提出資料について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148595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6AB5DF5-CD7D-5B57-8146-E750668CF197}"/>
              </a:ext>
            </a:extLst>
          </p:cNvPr>
          <p:cNvSpPr txBox="1"/>
          <p:nvPr/>
        </p:nvSpPr>
        <p:spPr>
          <a:xfrm>
            <a:off x="697912" y="1705064"/>
            <a:ext cx="10554127" cy="4321311"/>
          </a:xfrm>
          <a:prstGeom prst="rect">
            <a:avLst/>
          </a:prstGeom>
          <a:noFill/>
        </p:spPr>
        <p:txBody>
          <a:bodyPr wrap="square" rtlCol="0">
            <a:spAutoFit/>
          </a:bodyPr>
          <a:lstStyle/>
          <a:p>
            <a:pPr marL="5080" indent="139700">
              <a:lnSpc>
                <a:spcPct val="150000"/>
              </a:lnSpc>
              <a:spcAft>
                <a:spcPts val="25"/>
              </a:spcAft>
            </a:pPr>
            <a:r>
              <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【パワーポイント内で動画を使用する場合】</a:t>
            </a:r>
            <a:endParaRPr lang="ja-JP" altLang="ja-JP" sz="24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080" indent="133350">
              <a:lnSpc>
                <a:spcPct val="150000"/>
              </a:lnSpc>
              <a:spcAft>
                <a:spcPts val="25"/>
              </a:spcAft>
            </a:pPr>
            <a:r>
              <a:rPr lang="ja-JP" altLang="en-US"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・再生プレイヤー：</a:t>
            </a:r>
            <a:r>
              <a:rPr lang="en-US"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Windows Media Player</a:t>
            </a:r>
            <a:endPar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133350">
              <a:lnSpc>
                <a:spcPct val="150000"/>
              </a:lnSpc>
              <a:spcAft>
                <a:spcPts val="25"/>
              </a:spcAft>
            </a:pPr>
            <a:r>
              <a:rPr lang="ja-JP" altLang="en-US"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・使用可能な拡張子：ｍ</a:t>
            </a:r>
            <a:r>
              <a:rPr lang="en-US"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p4</a:t>
            </a:r>
            <a:r>
              <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err="1">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wmv</a:t>
            </a:r>
            <a:r>
              <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（指定以外の拡張子は禁止）</a:t>
            </a:r>
            <a:endPar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51130" indent="-5080">
              <a:lnSpc>
                <a:spcPct val="150000"/>
              </a:lnSpc>
              <a:spcAft>
                <a:spcPts val="25"/>
              </a:spcAft>
            </a:pPr>
            <a:r>
              <a:rPr lang="en-US"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139700">
              <a:lnSpc>
                <a:spcPct val="150000"/>
              </a:lnSpc>
              <a:spcAft>
                <a:spcPts val="25"/>
              </a:spcAft>
            </a:pPr>
            <a:r>
              <a:rPr lang="ja-JP" altLang="ja-JP" sz="22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【注意点】</a:t>
            </a:r>
            <a:endParaRPr lang="ja-JP" altLang="ja-JP" sz="22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51130" indent="-5080">
              <a:lnSpc>
                <a:spcPct val="150000"/>
              </a:lnSpc>
              <a:spcAft>
                <a:spcPts val="25"/>
              </a:spcAft>
            </a:pPr>
            <a:r>
              <a:rPr lang="ja-JP" altLang="en-US"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・パワーポイントの当日差し替えが見受けられた場合、失格になる場合がございます。 </a:t>
            </a:r>
            <a:endPar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51130" indent="-5080">
              <a:lnSpc>
                <a:spcPct val="150000"/>
              </a:lnSpc>
              <a:spcAft>
                <a:spcPts val="25"/>
              </a:spcAft>
            </a:pPr>
            <a:r>
              <a:rPr lang="ja-JP" altLang="en-US"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・予選会・本選共に、提出後の差し替えは厳禁とさせていただきます。</a:t>
            </a:r>
            <a:endPar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51130" indent="-5080">
              <a:lnSpc>
                <a:spcPct val="150000"/>
              </a:lnSpc>
              <a:spcAft>
                <a:spcPts val="25"/>
              </a:spcAft>
            </a:pPr>
            <a:r>
              <a:rPr lang="ja-JP" altLang="en-US"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・パワーポイントの非表示スライドは、実行委員側では印刷を行いません。そのため、質疑応答用スライ</a:t>
            </a:r>
            <a:endParaRPr lang="en-US"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51130" indent="-5080">
              <a:lnSpc>
                <a:spcPct val="150000"/>
              </a:lnSpc>
              <a:spcAft>
                <a:spcPts val="25"/>
              </a:spcAft>
            </a:pPr>
            <a:r>
              <a:rPr lang="ja-JP" altLang="en-US"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ドを非表示設定にして区別するようお願いします。区別がない場合印刷いたします。</a:t>
            </a:r>
            <a:endPar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grpSp>
        <p:nvGrpSpPr>
          <p:cNvPr id="6" name="グループ化 5">
            <a:extLst>
              <a:ext uri="{FF2B5EF4-FFF2-40B4-BE49-F238E27FC236}">
                <a16:creationId xmlns:a16="http://schemas.microsoft.com/office/drawing/2014/main" id="{E1AA0111-7E6B-4F25-2A3C-99D0AD0C0A3B}"/>
              </a:ext>
            </a:extLst>
          </p:cNvPr>
          <p:cNvGrpSpPr/>
          <p:nvPr/>
        </p:nvGrpSpPr>
        <p:grpSpPr>
          <a:xfrm>
            <a:off x="-1" y="259573"/>
            <a:ext cx="5688107" cy="905551"/>
            <a:chOff x="-1" y="259573"/>
            <a:chExt cx="2982351" cy="905551"/>
          </a:xfrm>
        </p:grpSpPr>
        <p:sp>
          <p:nvSpPr>
            <p:cNvPr id="7" name="矢印: 五方向 6">
              <a:extLst>
                <a:ext uri="{FF2B5EF4-FFF2-40B4-BE49-F238E27FC236}">
                  <a16:creationId xmlns:a16="http://schemas.microsoft.com/office/drawing/2014/main" id="{F7910C1F-B777-D5B2-22A4-53FAFAE99770}"/>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DE3217BA-6FC5-BF16-7BAC-C6D26880AD62}"/>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9.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提出資料について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899659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6AB5DF5-CD7D-5B57-8146-E750668CF197}"/>
              </a:ext>
            </a:extLst>
          </p:cNvPr>
          <p:cNvSpPr txBox="1"/>
          <p:nvPr/>
        </p:nvSpPr>
        <p:spPr>
          <a:xfrm>
            <a:off x="818936" y="1691868"/>
            <a:ext cx="10554127" cy="4093685"/>
          </a:xfrm>
          <a:prstGeom prst="rect">
            <a:avLst/>
          </a:prstGeom>
          <a:noFill/>
        </p:spPr>
        <p:txBody>
          <a:bodyPr wrap="square" rtlCol="0">
            <a:spAutoFit/>
          </a:bodyPr>
          <a:lstStyle/>
          <a:p>
            <a:pPr marL="347980" indent="-342900">
              <a:lnSpc>
                <a:spcPct val="150000"/>
              </a:lnSpc>
              <a:spcAft>
                <a:spcPts val="25"/>
              </a:spcAft>
              <a:buFont typeface="Wingdings" panose="05000000000000000000" pitchFamily="2" charset="2"/>
              <a:buChar char="n"/>
            </a:pP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資料の提出方法</a:t>
            </a:r>
            <a:endPar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0320" indent="139700">
              <a:lnSpc>
                <a:spcPct val="150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【提出期間】</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51130" indent="-5080">
              <a:lnSpc>
                <a:spcPct val="150000"/>
              </a:lnSpc>
              <a:spcAft>
                <a:spcPts val="25"/>
              </a:spcAft>
            </a:pP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予選会：</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９月</a:t>
            </a:r>
            <a:r>
              <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日（月）</a:t>
            </a:r>
            <a:r>
              <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0</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時</a:t>
            </a:r>
            <a:r>
              <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00</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分　～　</a:t>
            </a:r>
            <a:r>
              <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日（月）</a:t>
            </a:r>
            <a:r>
              <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時</a:t>
            </a:r>
            <a:r>
              <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00</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分まで</a:t>
            </a:r>
            <a:endParaRPr lang="ja-JP" altLang="ja-JP" sz="1900" b="1"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66675">
              <a:lnSpc>
                <a:spcPct val="150000"/>
              </a:lnSpc>
              <a:spcAft>
                <a:spcPts val="25"/>
              </a:spcAft>
            </a:pP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本選 ：</a:t>
            </a:r>
            <a:r>
              <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日（</a:t>
            </a:r>
            <a:r>
              <a:rPr lang="ja-JP" altLang="en-US"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0</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時</a:t>
            </a:r>
            <a:r>
              <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00</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分　～　</a:t>
            </a:r>
            <a:r>
              <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日（</a:t>
            </a:r>
            <a:r>
              <a:rPr lang="ja-JP" altLang="en-US"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時</a:t>
            </a:r>
            <a:r>
              <a:rPr lang="en-US"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00</a:t>
            </a:r>
            <a:r>
              <a:rPr lang="ja-JP" altLang="ja-JP" sz="19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分まで</a:t>
            </a:r>
            <a:endParaRPr lang="ja-JP" altLang="ja-JP" sz="1900" b="1"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71450" indent="-5080">
              <a:lnSpc>
                <a:spcPct val="150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期間内に提出いただけなかった場合は</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減点（</a:t>
            </a:r>
            <a:r>
              <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点）</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となります。また提出期間前の提出は受け付けません。</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71450" indent="-5080">
              <a:lnSpc>
                <a:spcPct val="150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提出資料（企画シート、プレゼン資料）は一度ご提出いただきますと、提出期間中であっても資料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71450" indent="-5080">
              <a:lnSpc>
                <a:spcPct val="150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の差し替えはできません。</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71450" indent="-5080">
              <a:lnSpc>
                <a:spcPct val="150000"/>
              </a:lnSpc>
              <a:spcAft>
                <a:spcPts val="25"/>
              </a:spcAft>
            </a:pP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※毎年提出期間最終日（特に</a:t>
            </a:r>
            <a:r>
              <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17-18</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時の間）に提出が集中するため、提出遅れや未着</a:t>
            </a:r>
            <a:endParaRPr lang="en-US" altLang="ja-JP" sz="19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5080">
              <a:lnSpc>
                <a:spcPct val="150000"/>
              </a:lnSpc>
              <a:spcAft>
                <a:spcPts val="25"/>
              </a:spcAft>
            </a:pP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（減点対象）のリスクが高まりますので、早めの提出にご協力ください。</a:t>
            </a:r>
            <a:endParaRPr lang="ja-JP" altLang="ja-JP" sz="1900" b="1"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grpSp>
        <p:nvGrpSpPr>
          <p:cNvPr id="6" name="グループ化 5">
            <a:extLst>
              <a:ext uri="{FF2B5EF4-FFF2-40B4-BE49-F238E27FC236}">
                <a16:creationId xmlns:a16="http://schemas.microsoft.com/office/drawing/2014/main" id="{7A95EB00-4AFB-8369-2AEC-032D86314BE9}"/>
              </a:ext>
            </a:extLst>
          </p:cNvPr>
          <p:cNvGrpSpPr/>
          <p:nvPr/>
        </p:nvGrpSpPr>
        <p:grpSpPr>
          <a:xfrm>
            <a:off x="-1" y="259573"/>
            <a:ext cx="5688107" cy="905551"/>
            <a:chOff x="-1" y="259573"/>
            <a:chExt cx="2982351" cy="905551"/>
          </a:xfrm>
        </p:grpSpPr>
        <p:sp>
          <p:nvSpPr>
            <p:cNvPr id="7" name="矢印: 五方向 6">
              <a:extLst>
                <a:ext uri="{FF2B5EF4-FFF2-40B4-BE49-F238E27FC236}">
                  <a16:creationId xmlns:a16="http://schemas.microsoft.com/office/drawing/2014/main" id="{4BA77B30-4A57-9192-785B-A8C304503275}"/>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DDC1AB1A-2667-0579-E241-30F719947590}"/>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9.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提出資料について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813904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6AB5DF5-CD7D-5B57-8146-E750668CF197}"/>
              </a:ext>
            </a:extLst>
          </p:cNvPr>
          <p:cNvSpPr txBox="1"/>
          <p:nvPr/>
        </p:nvSpPr>
        <p:spPr>
          <a:xfrm>
            <a:off x="333268" y="1334137"/>
            <a:ext cx="11525464" cy="4927054"/>
          </a:xfrm>
          <a:prstGeom prst="rect">
            <a:avLst/>
          </a:prstGeom>
          <a:noFill/>
        </p:spPr>
        <p:txBody>
          <a:bodyPr wrap="square" rtlCol="0">
            <a:spAutoFit/>
          </a:bodyPr>
          <a:lstStyle/>
          <a:p>
            <a:pPr marL="21590" indent="-6350">
              <a:lnSpc>
                <a:spcPct val="111000"/>
              </a:lnSpc>
              <a:spcAft>
                <a:spcPts val="25"/>
              </a:spcAft>
            </a:pP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１．</a:t>
            </a:r>
            <a:r>
              <a:rPr lang="ja-JP"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提出資料のファイル名を変更</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266700">
              <a:lnSpc>
                <a:spcPct val="111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「企画シート」「プレゼン資料（パワーポイント）」の名前をそれぞれ下記のように変更してください。</a:t>
            </a:r>
            <a:endParaRPr lang="en-US" altLang="ja-JP" sz="19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marL="21590" indent="266700">
              <a:lnSpc>
                <a:spcPct val="111000"/>
              </a:lnSpc>
              <a:spcAft>
                <a:spcPts val="25"/>
              </a:spcAft>
            </a:pP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139700">
              <a:lnSpc>
                <a:spcPct val="111000"/>
              </a:lnSpc>
              <a:spcAft>
                <a:spcPts val="25"/>
              </a:spcAft>
            </a:pPr>
            <a:r>
              <a:rPr lang="ja-JP" altLang="en-US"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【企画シート】　</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大学名</a:t>
            </a:r>
            <a:r>
              <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_</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学部名</a:t>
            </a:r>
            <a:r>
              <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_</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ゼミ名</a:t>
            </a:r>
            <a:r>
              <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_</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チーム名</a:t>
            </a:r>
            <a:r>
              <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.docx</a:t>
            </a:r>
            <a:endParaRPr lang="ja-JP" altLang="ja-JP" sz="1900"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139700">
              <a:lnSpc>
                <a:spcPct val="111000"/>
              </a:lnSpc>
              <a:spcAft>
                <a:spcPts val="25"/>
              </a:spcAft>
            </a:pPr>
            <a:r>
              <a:rPr lang="ja-JP" altLang="en-US"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【プレゼン資料（パワーポイント）】　</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大学名</a:t>
            </a:r>
            <a:r>
              <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_</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学部名</a:t>
            </a:r>
            <a:r>
              <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_</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ゼミ名</a:t>
            </a:r>
            <a:r>
              <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_</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チーム名</a:t>
            </a:r>
            <a:r>
              <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.pptx</a:t>
            </a:r>
            <a:endParaRPr lang="ja-JP" altLang="ja-JP" sz="1900"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33350" indent="-133350">
              <a:lnSpc>
                <a:spcPct val="111000"/>
              </a:lnSpc>
              <a:spcAft>
                <a:spcPts val="25"/>
              </a:spcAft>
            </a:pP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11000"/>
              </a:lnSpc>
              <a:spcAft>
                <a:spcPts val="25"/>
              </a:spcAft>
            </a:pP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２．</a:t>
            </a:r>
            <a:r>
              <a:rPr lang="ja-JP"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名前を変更した「企画シート」「プレゼン資料（パワーポイント）」を新規作成したフォルダに格納し、</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266700">
              <a:lnSpc>
                <a:spcPct val="111000"/>
              </a:lnSpc>
              <a:spcAft>
                <a:spcPts val="25"/>
              </a:spcAft>
            </a:pPr>
            <a:r>
              <a:rPr lang="ja-JP" altLang="en-US"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フォルダ名を変更</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133350">
              <a:lnSpc>
                <a:spcPct val="111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※フォルダ名は必ず「企画シート」「プレゼン資料（パワーポイント）」と同じ名前にしてください。</a:t>
            </a:r>
            <a:endParaRPr lang="ja-JP" altLang="ja-JP" sz="1900" b="1"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11000"/>
              </a:lnSpc>
              <a:spcAft>
                <a:spcPts val="25"/>
              </a:spcAft>
            </a:pP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33350" indent="-133350">
              <a:lnSpc>
                <a:spcPct val="111000"/>
              </a:lnSpc>
              <a:spcAft>
                <a:spcPts val="25"/>
              </a:spcAft>
            </a:pP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３．</a:t>
            </a:r>
            <a:r>
              <a:rPr lang="ja-JP"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「企画シート」「プレゼン資料（パワーポイント）」を格納したフォルダを「</a:t>
            </a:r>
            <a:r>
              <a:rPr lang="en-US"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zip</a:t>
            </a:r>
            <a:r>
              <a:rPr lang="ja-JP"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（圧縮）ファイル」に変換</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133350">
              <a:lnSpc>
                <a:spcPct val="111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なお、資料を複数回に分けて提出することは「不可」とさせていただきます。</a:t>
            </a:r>
            <a:endParaRPr lang="ja-JP" altLang="ja-JP" sz="1900" b="1"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133350">
              <a:lnSpc>
                <a:spcPct val="111000"/>
              </a:lnSpc>
              <a:spcAft>
                <a:spcPts val="25"/>
              </a:spcAft>
            </a:pP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139700">
              <a:lnSpc>
                <a:spcPct val="111000"/>
              </a:lnSpc>
              <a:spcAft>
                <a:spcPts val="25"/>
              </a:spcAft>
            </a:pPr>
            <a:r>
              <a:rPr lang="ja-JP" altLang="en-US"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【圧縮方法（参考）】</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92100" indent="-6350">
              <a:lnSpc>
                <a:spcPct val="111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右クリック → 送る（</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N</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圧縮（</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zip</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形式）フォルダ →「大学名</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_</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学部名</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_</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ゼミ名</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_</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チーム名</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.zip</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で圧縮完了。</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grpSp>
        <p:nvGrpSpPr>
          <p:cNvPr id="6" name="グループ化 5">
            <a:extLst>
              <a:ext uri="{FF2B5EF4-FFF2-40B4-BE49-F238E27FC236}">
                <a16:creationId xmlns:a16="http://schemas.microsoft.com/office/drawing/2014/main" id="{B1FC11E2-0C8A-424B-119A-2BEA236DC4D7}"/>
              </a:ext>
            </a:extLst>
          </p:cNvPr>
          <p:cNvGrpSpPr/>
          <p:nvPr/>
        </p:nvGrpSpPr>
        <p:grpSpPr>
          <a:xfrm>
            <a:off x="-1" y="259573"/>
            <a:ext cx="5688107" cy="905551"/>
            <a:chOff x="-1" y="259573"/>
            <a:chExt cx="2982351" cy="905551"/>
          </a:xfrm>
        </p:grpSpPr>
        <p:sp>
          <p:nvSpPr>
            <p:cNvPr id="7" name="矢印: 五方向 6">
              <a:extLst>
                <a:ext uri="{FF2B5EF4-FFF2-40B4-BE49-F238E27FC236}">
                  <a16:creationId xmlns:a16="http://schemas.microsoft.com/office/drawing/2014/main" id="{C9CA7B0D-E129-8032-04EE-B27352130286}"/>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11C1C5C2-8ACC-684F-755E-AD0C32D97C40}"/>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9.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提出資料について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703538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3A0D0E7-990F-18B3-A5DE-EBBFD60697CE}"/>
              </a:ext>
            </a:extLst>
          </p:cNvPr>
          <p:cNvSpPr txBox="1"/>
          <p:nvPr/>
        </p:nvSpPr>
        <p:spPr>
          <a:xfrm>
            <a:off x="125247" y="1640541"/>
            <a:ext cx="11941506" cy="4209101"/>
          </a:xfrm>
          <a:prstGeom prst="rect">
            <a:avLst/>
          </a:prstGeom>
          <a:noFill/>
        </p:spPr>
        <p:txBody>
          <a:bodyPr wrap="square" rtlCol="0">
            <a:spAutoFit/>
          </a:bodyPr>
          <a:lstStyle/>
          <a:p>
            <a:pPr marL="266700" indent="-266700">
              <a:lnSpc>
                <a:spcPct val="150000"/>
              </a:lnSpc>
              <a:spcAft>
                <a:spcPts val="25"/>
              </a:spcAft>
            </a:pP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４．</a:t>
            </a:r>
            <a:r>
              <a:rPr lang="ja-JP"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大会</a:t>
            </a:r>
            <a:r>
              <a:rPr lang="en-US"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HP</a:t>
            </a:r>
            <a:r>
              <a:rPr lang="ja-JP"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内にある「資料提出フォーム」から、チームの必要事項をご入力のうえ、　作成した</a:t>
            </a:r>
            <a:r>
              <a:rPr lang="en-US"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zip</a:t>
            </a:r>
            <a:r>
              <a:rPr lang="ja-JP"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フォルダに</a:t>
            </a:r>
            <a:endParaRPr lang="en-US"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ct val="150000"/>
              </a:lnSpc>
              <a:spcAft>
                <a:spcPts val="25"/>
              </a:spcAft>
            </a:pPr>
            <a:r>
              <a:rPr lang="ja-JP" altLang="en-US"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まとめた資料を提出</a:t>
            </a:r>
            <a:endPar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66700" indent="-266700">
              <a:lnSpc>
                <a:spcPct val="150000"/>
              </a:lnSpc>
              <a:spcAft>
                <a:spcPts val="25"/>
              </a:spcAft>
            </a:pP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※最大送信データ容量は</a:t>
            </a:r>
            <a:r>
              <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25MB</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となっております。</a:t>
            </a:r>
            <a:r>
              <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25MB</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を超えるデータ量のチームは次のページ</a:t>
            </a:r>
            <a:r>
              <a:rPr lang="ja-JP" altLang="en-US"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ご確認ください。</a:t>
            </a:r>
            <a:endParaRPr lang="en-US" altLang="ja-JP" sz="19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ct val="150000"/>
              </a:lnSpc>
              <a:spcAft>
                <a:spcPts val="25"/>
              </a:spcAft>
            </a:pPr>
            <a:endParaRPr lang="en-US" altLang="ja-JP" sz="1000" dirty="0">
              <a:solidFill>
                <a:schemeClr val="tx1">
                  <a:lumMod val="85000"/>
                  <a:lumOff val="15000"/>
                </a:schemeClr>
              </a:solidFill>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0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【送信データ容量が</a:t>
            </a:r>
            <a:r>
              <a:rPr lang="en-US" altLang="ja-JP" sz="20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25MB</a:t>
            </a:r>
            <a:r>
              <a:rPr lang="ja-JP" altLang="ja-JP" sz="20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を超える場合】</a:t>
            </a:r>
            <a:endParaRPr lang="ja-JP" altLang="ja-JP" sz="20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大会</a:t>
            </a:r>
            <a:r>
              <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HP</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にある「資料提出フォーム」から送信できる</a:t>
            </a:r>
            <a:r>
              <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zip</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フォルダの最大容量は</a:t>
            </a:r>
            <a:r>
              <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25MB</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となっております。</a:t>
            </a:r>
            <a:endPar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50000"/>
              </a:lnSpc>
              <a:spcAft>
                <a:spcPts val="25"/>
              </a:spcAft>
            </a:pPr>
            <a:r>
              <a:rPr lang="ja-JP" altLang="en-US"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25MB</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を超える場合は、大型ファイル送信サービスの「</a:t>
            </a:r>
            <a:r>
              <a:rPr lang="en-US" altLang="ja-JP" sz="1900" b="1" dirty="0" err="1">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firestorage</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※詳細な利用方法はページ下部を確認</a:t>
            </a:r>
            <a:r>
              <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を、</a:t>
            </a:r>
            <a:endPar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 indent="-6350">
              <a:lnSpc>
                <a:spcPct val="150000"/>
              </a:lnSpc>
              <a:spcAft>
                <a:spcPts val="25"/>
              </a:spcAft>
            </a:pPr>
            <a:r>
              <a:rPr lang="ja-JP" altLang="en-US"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利用してください。 「</a:t>
            </a:r>
            <a:r>
              <a:rPr lang="en-US" altLang="ja-JP" sz="1900" b="1" dirty="0" err="1">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firestorage</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」から</a:t>
            </a:r>
            <a:r>
              <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zip</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フォルダをアップロードし、ダウンロード</a:t>
            </a:r>
            <a:r>
              <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URL</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を入手してください。</a:t>
            </a:r>
            <a:endPar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50000"/>
              </a:lnSpc>
              <a:spcAft>
                <a:spcPts val="25"/>
              </a:spcAft>
            </a:pPr>
            <a:r>
              <a:rPr lang="ja-JP" altLang="en-US"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ダウンロード</a:t>
            </a:r>
            <a:r>
              <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URL</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を入手後、大会</a:t>
            </a:r>
            <a:r>
              <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HP</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にある「資料提出フォーム」にチームの必要事項とダウンロード</a:t>
            </a:r>
            <a:r>
              <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URL</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を入</a:t>
            </a:r>
            <a:endPar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 indent="-6350">
              <a:lnSpc>
                <a:spcPct val="150000"/>
              </a:lnSpc>
              <a:spcAft>
                <a:spcPts val="25"/>
              </a:spcAft>
            </a:pPr>
            <a:r>
              <a:rPr lang="ja-JP" altLang="en-US"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力し、提出を済ませてください。</a:t>
            </a:r>
            <a:endParaRPr lang="ja-JP"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grpSp>
        <p:nvGrpSpPr>
          <p:cNvPr id="15" name="グループ化 14">
            <a:extLst>
              <a:ext uri="{FF2B5EF4-FFF2-40B4-BE49-F238E27FC236}">
                <a16:creationId xmlns:a16="http://schemas.microsoft.com/office/drawing/2014/main" id="{6D348225-523C-015D-F059-2691B1054E72}"/>
              </a:ext>
            </a:extLst>
          </p:cNvPr>
          <p:cNvGrpSpPr/>
          <p:nvPr/>
        </p:nvGrpSpPr>
        <p:grpSpPr>
          <a:xfrm>
            <a:off x="-1" y="259573"/>
            <a:ext cx="5688107" cy="905551"/>
            <a:chOff x="-1" y="259573"/>
            <a:chExt cx="2982351" cy="905551"/>
          </a:xfrm>
        </p:grpSpPr>
        <p:sp>
          <p:nvSpPr>
            <p:cNvPr id="16" name="矢印: 五方向 15">
              <a:extLst>
                <a:ext uri="{FF2B5EF4-FFF2-40B4-BE49-F238E27FC236}">
                  <a16:creationId xmlns:a16="http://schemas.microsoft.com/office/drawing/2014/main" id="{91D7F4AD-15B7-41E3-08FA-BC61BF433116}"/>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41CE7584-DB9F-8C21-CA33-02CF720490A9}"/>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9.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提出資料について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17333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6687FB9-0DA9-6997-5893-B9B2AB4F530C}"/>
              </a:ext>
            </a:extLst>
          </p:cNvPr>
          <p:cNvSpPr txBox="1"/>
          <p:nvPr/>
        </p:nvSpPr>
        <p:spPr>
          <a:xfrm>
            <a:off x="966020" y="1263956"/>
            <a:ext cx="10272251" cy="4948471"/>
          </a:xfrm>
          <a:prstGeom prst="rect">
            <a:avLst/>
          </a:prstGeom>
          <a:noFill/>
        </p:spPr>
        <p:txBody>
          <a:bodyPr wrap="square" numCol="1" rtlCol="0">
            <a:spAutoFit/>
          </a:bodyPr>
          <a:lstStyle/>
          <a:p>
            <a:pPr>
              <a:lnSpc>
                <a:spcPct val="150000"/>
              </a:lnSpc>
            </a:pPr>
            <a:r>
              <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7. </a:t>
            </a:r>
            <a:r>
              <a:rPr lang="ja-JP"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参加申し込みのキャンセル・変更について</a:t>
            </a:r>
            <a:endPar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8. </a:t>
            </a:r>
            <a:r>
              <a:rPr lang="ja-JP"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参加ルールについて</a:t>
            </a:r>
            <a:endPar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9. </a:t>
            </a:r>
            <a:r>
              <a:rPr lang="ja-JP"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提出資料について</a:t>
            </a:r>
            <a:r>
              <a:rPr lang="en-US"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10. </a:t>
            </a:r>
            <a:r>
              <a:rPr lang="ja-JP"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注意事項と著作権について</a:t>
            </a:r>
            <a:endPar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11. </a:t>
            </a:r>
            <a:r>
              <a:rPr lang="ja-JP"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用語説明</a:t>
            </a:r>
            <a:endPar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36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12. </a:t>
            </a:r>
            <a:r>
              <a:rPr lang="ja-JP"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各種お問合せ先</a:t>
            </a:r>
            <a:endParaRPr lang="ja-JP" altLang="ja-JP" sz="36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sp>
        <p:nvSpPr>
          <p:cNvPr id="4" name="矢印: 五方向 3">
            <a:extLst>
              <a:ext uri="{FF2B5EF4-FFF2-40B4-BE49-F238E27FC236}">
                <a16:creationId xmlns:a16="http://schemas.microsoft.com/office/drawing/2014/main" id="{4C69E6BE-BD14-04B4-A976-3CA8814E7669}"/>
              </a:ext>
            </a:extLst>
          </p:cNvPr>
          <p:cNvSpPr/>
          <p:nvPr/>
        </p:nvSpPr>
        <p:spPr>
          <a:xfrm>
            <a:off x="0" y="259573"/>
            <a:ext cx="2197510"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332590" y="358405"/>
            <a:ext cx="1210588" cy="707886"/>
          </a:xfrm>
          <a:prstGeom prst="rect">
            <a:avLst/>
          </a:prstGeom>
          <a:noFill/>
        </p:spPr>
        <p:txBody>
          <a:bodyPr wrap="none" rtlCol="0">
            <a:spAutoFit/>
          </a:bodyPr>
          <a:lstStyle/>
          <a:p>
            <a:pPr algn="ct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目次</a:t>
            </a:r>
          </a:p>
        </p:txBody>
      </p:sp>
    </p:spTree>
    <p:extLst>
      <p:ext uri="{BB962C8B-B14F-4D97-AF65-F5344CB8AC3E}">
        <p14:creationId xmlns:p14="http://schemas.microsoft.com/office/powerpoint/2010/main" val="2567457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3A0D0E7-990F-18B3-A5DE-EBBFD60697CE}"/>
              </a:ext>
            </a:extLst>
          </p:cNvPr>
          <p:cNvSpPr txBox="1"/>
          <p:nvPr/>
        </p:nvSpPr>
        <p:spPr>
          <a:xfrm>
            <a:off x="333676" y="1458039"/>
            <a:ext cx="11524647" cy="4716932"/>
          </a:xfrm>
          <a:prstGeom prst="rect">
            <a:avLst/>
          </a:prstGeom>
          <a:noFill/>
        </p:spPr>
        <p:txBody>
          <a:bodyPr wrap="square" rtlCol="0">
            <a:spAutoFit/>
          </a:bodyPr>
          <a:lstStyle/>
          <a:p>
            <a:pPr marL="21590" indent="-6350">
              <a:lnSpc>
                <a:spcPct val="150000"/>
              </a:lnSpc>
              <a:spcAft>
                <a:spcPts val="25"/>
              </a:spcAft>
            </a:pPr>
            <a:r>
              <a:rPr lang="ja-JP" altLang="ja-JP" sz="19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５．資料受領完了メールが実行委員会より届く</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266700">
              <a:lnSpc>
                <a:spcPct val="150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実行委員会（プレゼン局）から資料受領完了メールが届いた時点で、正式な受付が確定されます。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266700">
              <a:lnSpc>
                <a:spcPct val="150000"/>
              </a:lnSpc>
              <a:spcAft>
                <a:spcPts val="25"/>
              </a:spcAft>
            </a:pP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※資料提出後の差し替えや再提出は、減点対象（５点）となりますので、提出前に必ずチーム全員</a:t>
            </a:r>
            <a:endParaRPr lang="ja-JP" altLang="ja-JP" sz="1900" b="1"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400050">
              <a:lnSpc>
                <a:spcPct val="150000"/>
              </a:lnSpc>
              <a:spcAft>
                <a:spcPts val="25"/>
              </a:spcAft>
            </a:pP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で資料の確認を行ってください。</a:t>
            </a:r>
            <a:endParaRPr lang="ja-JP" altLang="ja-JP" sz="1900" b="1"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266700">
              <a:lnSpc>
                <a:spcPct val="150000"/>
              </a:lnSpc>
              <a:spcAft>
                <a:spcPts val="25"/>
              </a:spcAft>
            </a:pP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※資料に不足がある場合は、別途チーム代表者宛にご連絡いたします。</a:t>
            </a:r>
            <a:endPar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 indent="266700">
              <a:lnSpc>
                <a:spcPct val="150000"/>
              </a:lnSpc>
              <a:spcAft>
                <a:spcPts val="25"/>
              </a:spcAft>
            </a:pPr>
            <a:endParaRPr lang="en-US" altLang="ja-JP" sz="800" dirty="0">
              <a:solidFill>
                <a:schemeClr val="tx1">
                  <a:lumMod val="85000"/>
                  <a:lumOff val="15000"/>
                </a:schemeClr>
              </a:solidFill>
              <a:latin typeface="Meiryo UI" panose="020B0604030504040204" pitchFamily="50" charset="-128"/>
              <a:ea typeface="Meiryo UI" panose="020B0604030504040204" pitchFamily="50" charset="-128"/>
              <a:cs typeface="ＭＳ 明朝" panose="02020609040205080304" pitchFamily="17" charset="-128"/>
            </a:endParaRPr>
          </a:p>
          <a:p>
            <a:pPr marL="364490" indent="-342900">
              <a:lnSpc>
                <a:spcPct val="150000"/>
              </a:lnSpc>
              <a:spcAft>
                <a:spcPts val="25"/>
              </a:spcAft>
              <a:buFont typeface="Wingdings" panose="05000000000000000000" pitchFamily="2" charset="2"/>
              <a:buChar char="n"/>
            </a:pPr>
            <a:r>
              <a:rPr lang="en-US" altLang="ja-JP" sz="2400" b="1" dirty="0" err="1">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Firestorage</a:t>
            </a: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について</a:t>
            </a:r>
            <a:endPar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46050" indent="-6350">
              <a:lnSpc>
                <a:spcPct val="150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大型のファイル（最大</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250MB</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）を簡単に送ったり、受け取ったりできる無料のサービスです。サービスを利用するには、会員登録（無料）が必要となります。予めご了承のほどお願いいたします。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6350">
              <a:lnSpc>
                <a:spcPct val="150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なお、会員登録には時間が必要です。事前の登録をお勧めいたします。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6350">
              <a:lnSpc>
                <a:spcPct val="150000"/>
              </a:lnSpc>
              <a:spcAft>
                <a:spcPts val="25"/>
              </a:spcAft>
            </a:pPr>
            <a:r>
              <a:rPr lang="en-US" altLang="ja-JP" sz="1900" dirty="0" err="1">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firestorage</a:t>
            </a:r>
            <a:r>
              <a:rPr lang="ja-JP" altLang="ja-JP" sz="1900"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のサイト情報更新等により、アップロードの手順が変更の場合がありますのでご注意ください。</a:t>
            </a:r>
            <a:endParaRPr lang="ja-JP" altLang="ja-JP" sz="1900"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grpSp>
        <p:nvGrpSpPr>
          <p:cNvPr id="3" name="グループ化 2">
            <a:extLst>
              <a:ext uri="{FF2B5EF4-FFF2-40B4-BE49-F238E27FC236}">
                <a16:creationId xmlns:a16="http://schemas.microsoft.com/office/drawing/2014/main" id="{4AF10D77-4644-5532-16DF-F0EE07EA2AE8}"/>
              </a:ext>
            </a:extLst>
          </p:cNvPr>
          <p:cNvGrpSpPr/>
          <p:nvPr/>
        </p:nvGrpSpPr>
        <p:grpSpPr>
          <a:xfrm>
            <a:off x="-1" y="259573"/>
            <a:ext cx="5688107" cy="905551"/>
            <a:chOff x="-1" y="259573"/>
            <a:chExt cx="2982351" cy="905551"/>
          </a:xfrm>
        </p:grpSpPr>
        <p:sp>
          <p:nvSpPr>
            <p:cNvPr id="6" name="矢印: 五方向 5">
              <a:extLst>
                <a:ext uri="{FF2B5EF4-FFF2-40B4-BE49-F238E27FC236}">
                  <a16:creationId xmlns:a16="http://schemas.microsoft.com/office/drawing/2014/main" id="{8125ED18-D2EF-565B-3B36-9833D93E38E7}"/>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2159A31C-C4A0-4492-8621-F05D1918E5EA}"/>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9.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提出資料について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847454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4788D77-3E91-334A-4BF6-015BD0756C2C}"/>
              </a:ext>
            </a:extLst>
          </p:cNvPr>
          <p:cNvSpPr txBox="1"/>
          <p:nvPr/>
        </p:nvSpPr>
        <p:spPr>
          <a:xfrm>
            <a:off x="1844768" y="1482054"/>
            <a:ext cx="8502464" cy="4439933"/>
          </a:xfrm>
          <a:prstGeom prst="rect">
            <a:avLst/>
          </a:prstGeom>
          <a:noFill/>
        </p:spPr>
        <p:txBody>
          <a:bodyPr wrap="square">
            <a:spAutoFit/>
          </a:bodyPr>
          <a:lstStyle/>
          <a:p>
            <a:pPr marL="21590" indent="139700">
              <a:lnSpc>
                <a:spcPct val="150000"/>
              </a:lnSpc>
              <a:spcAft>
                <a:spcPts val="25"/>
              </a:spcAft>
            </a:pPr>
            <a:r>
              <a:rPr lang="ja-JP" altLang="ja-JP" sz="20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【アップロード方法】</a:t>
            </a:r>
            <a:endParaRPr lang="ja-JP" altLang="ja-JP" sz="20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342900" lvl="0" indent="-342900">
              <a:lnSpc>
                <a:spcPct val="150000"/>
              </a:lnSpc>
              <a:spcAft>
                <a:spcPts val="25"/>
              </a:spcAft>
              <a:buFont typeface="+mj-ea"/>
              <a:buAutoNum type="circleNumDbPlain"/>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「ファイルをアップロード」にチェック</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342900" lvl="0" indent="-342900">
              <a:lnSpc>
                <a:spcPct val="150000"/>
              </a:lnSpc>
              <a:spcAft>
                <a:spcPts val="25"/>
              </a:spcAft>
              <a:buFont typeface="+mj-ea"/>
              <a:buAutoNum type="circleNumDbPlain"/>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保存期間は必ず「</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保存期間　特に指定しない</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」を選択</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342900" lvl="0" indent="-342900">
              <a:lnSpc>
                <a:spcPct val="150000"/>
              </a:lnSpc>
              <a:spcAft>
                <a:spcPts val="25"/>
              </a:spcAft>
              <a:buFont typeface="+mj-ea"/>
              <a:buAutoNum type="circleNumDbPlain"/>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「パスワード」は</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未入力</a:t>
            </a:r>
            <a:endParaRPr lang="ja-JP" altLang="ja-JP" sz="1900" b="1"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342900" lvl="0" indent="-342900">
              <a:lnSpc>
                <a:spcPct val="150000"/>
              </a:lnSpc>
              <a:spcAft>
                <a:spcPts val="25"/>
              </a:spcAft>
              <a:buFont typeface="+mj-ea"/>
              <a:buAutoNum type="circleNumDbPlain"/>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「アップロード」ボタンをクリック</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342900" lvl="0" indent="-342900">
              <a:lnSpc>
                <a:spcPct val="150000"/>
              </a:lnSpc>
              <a:spcAft>
                <a:spcPts val="25"/>
              </a:spcAft>
              <a:buFont typeface="+mj-ea"/>
              <a:buAutoNum type="circleNumDbPlain"/>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３．で作成した</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zip</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フォルダを選択</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342900" lvl="0" indent="-342900">
              <a:lnSpc>
                <a:spcPct val="150000"/>
              </a:lnSpc>
              <a:spcAft>
                <a:spcPts val="25"/>
              </a:spcAft>
              <a:buFont typeface="+mj-ea"/>
              <a:buAutoNum type="circleNumDbPlain"/>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「アップロード」ボタンをクリック</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16890" indent="-6350">
              <a:lnSpc>
                <a:spcPct val="150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アップロード完了（同時に</a:t>
            </a:r>
            <a:r>
              <a:rPr lang="ja-JP"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ダウンロード</a:t>
            </a:r>
            <a:r>
              <a:rPr lang="en-US" altLang="ja-JP" sz="1900"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URL</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が発行されますのでコピーしてください）</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16890" indent="-6350">
              <a:lnSpc>
                <a:spcPct val="150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詳しくは</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fire storage</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の</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TOP</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画面からのアップロード方法をご参照ください。</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16890" indent="-6350">
              <a:lnSpc>
                <a:spcPct val="150000"/>
              </a:lnSpc>
              <a:spcAft>
                <a:spcPts val="25"/>
              </a:spcAft>
            </a:pP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900" u="sng"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hlinkClick r:id="rId2"/>
              </a:rPr>
              <a:t>http://firestorage.jp/jpdoc/guide_upload.html</a:t>
            </a:r>
            <a:endParaRPr lang="en-US" altLang="ja-JP" sz="1900"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a:extLst>
              <a:ext uri="{FF2B5EF4-FFF2-40B4-BE49-F238E27FC236}">
                <a16:creationId xmlns:a16="http://schemas.microsoft.com/office/drawing/2014/main" id="{E9203825-6BA3-FBC6-F636-BA7C519BF1B9}"/>
              </a:ext>
            </a:extLst>
          </p:cNvPr>
          <p:cNvGrpSpPr/>
          <p:nvPr/>
        </p:nvGrpSpPr>
        <p:grpSpPr>
          <a:xfrm>
            <a:off x="-1" y="259573"/>
            <a:ext cx="5688107" cy="905551"/>
            <a:chOff x="-1" y="259573"/>
            <a:chExt cx="2982351" cy="905551"/>
          </a:xfrm>
        </p:grpSpPr>
        <p:sp>
          <p:nvSpPr>
            <p:cNvPr id="8" name="矢印: 五方向 7">
              <a:extLst>
                <a:ext uri="{FF2B5EF4-FFF2-40B4-BE49-F238E27FC236}">
                  <a16:creationId xmlns:a16="http://schemas.microsoft.com/office/drawing/2014/main" id="{5CDEA28F-D4A1-A045-77E0-064306CE4D0B}"/>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2F6312C0-7291-9E1C-680A-2C42FDF179DE}"/>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9.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提出資料について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666094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7680961"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10.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注意事項と著作権について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3" name="テキスト ボックス 2">
            <a:extLst>
              <a:ext uri="{FF2B5EF4-FFF2-40B4-BE49-F238E27FC236}">
                <a16:creationId xmlns:a16="http://schemas.microsoft.com/office/drawing/2014/main" id="{66AB5DF5-CD7D-5B57-8146-E750668CF197}"/>
              </a:ext>
            </a:extLst>
          </p:cNvPr>
          <p:cNvSpPr txBox="1"/>
          <p:nvPr/>
        </p:nvSpPr>
        <p:spPr>
          <a:xfrm>
            <a:off x="165812" y="1362430"/>
            <a:ext cx="11860376" cy="4775666"/>
          </a:xfrm>
          <a:prstGeom prst="rect">
            <a:avLst/>
          </a:prstGeom>
          <a:noFill/>
        </p:spPr>
        <p:txBody>
          <a:bodyPr wrap="square" rtlCol="0">
            <a:spAutoFit/>
          </a:bodyPr>
          <a:lstStyle/>
          <a:p>
            <a:pPr marL="452120" indent="-285750">
              <a:lnSpc>
                <a:spcPct val="111000"/>
              </a:lnSpc>
              <a:spcAft>
                <a:spcPts val="25"/>
              </a:spcAft>
              <a:buFont typeface="Wingdings" panose="05000000000000000000" pitchFamily="2" charset="2"/>
              <a:buChar char="n"/>
            </a:pP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注意事項</a:t>
            </a:r>
            <a:endPar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66675" indent="-66675">
              <a:lnSpc>
                <a:spcPct val="111000"/>
              </a:lnSpc>
              <a:spcAft>
                <a:spcPts val="25"/>
              </a:spcAft>
            </a:pPr>
            <a:r>
              <a:rPr lang="ja-JP" altLang="en-US"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・プレゼン部門に参加する全員が、インナー大会エントリー費を支払うことが必須条件となります。</a:t>
            </a:r>
            <a:endPar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71755" indent="-71755">
              <a:lnSpc>
                <a:spcPct val="111000"/>
              </a:lnSpc>
              <a:spcAft>
                <a:spcPts val="25"/>
              </a:spcAft>
            </a:pPr>
            <a:r>
              <a:rPr lang="ja-JP" altLang="en-US"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・参加費用ご入金時の、入金ミスやその他トラブルに関しまして、実行委員会、日本学生経済ゼミナール関東部会では一切</a:t>
            </a:r>
            <a:r>
              <a:rPr lang="ja-JP" altLang="en-US"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71755" indent="-71755">
              <a:lnSpc>
                <a:spcPct val="111000"/>
              </a:lnSpc>
              <a:spcAft>
                <a:spcPts val="25"/>
              </a:spcAft>
            </a:pPr>
            <a:r>
              <a:rPr lang="ja-JP" altLang="en-US"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の責任を負いません。あらかじめご了承ください。</a:t>
            </a:r>
            <a:endParaRPr lang="ja-JP" altLang="ja-JP" b="1"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11000"/>
              </a:lnSpc>
              <a:spcAft>
                <a:spcPts val="25"/>
              </a:spcAft>
            </a:pPr>
            <a:r>
              <a:rPr lang="ja-JP" altLang="en-US"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・大会審査に公平を期すため、</a:t>
            </a:r>
            <a:r>
              <a:rPr lang="ja-JP" altLang="ja-JP"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審査員との交流（名刺交換や発表後の挨拶など）は厳禁</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です。</a:t>
            </a:r>
            <a:endPar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66675" indent="-66675">
              <a:lnSpc>
                <a:spcPct val="111000"/>
              </a:lnSpc>
              <a:spcAft>
                <a:spcPts val="25"/>
              </a:spcAft>
            </a:pPr>
            <a:r>
              <a:rPr lang="ja-JP" altLang="en-US"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・審査（採点・講評）に関するご質問は、実行委員会、日本学生経済ゼミナール関東部会では一切お答えができません。</a:t>
            </a:r>
            <a:r>
              <a:rPr lang="en-US"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p>
          <a:p>
            <a:pPr marL="66675" indent="-66675">
              <a:lnSpc>
                <a:spcPct val="111000"/>
              </a:lnSpc>
              <a:spcAft>
                <a:spcPts val="25"/>
              </a:spcAft>
            </a:pPr>
            <a:r>
              <a:rPr lang="en-US" altLang="ja-JP"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あらかじめご了承ください。</a:t>
            </a:r>
            <a:endPar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66675" indent="-66675">
              <a:lnSpc>
                <a:spcPct val="111000"/>
              </a:lnSpc>
              <a:spcAft>
                <a:spcPts val="25"/>
              </a:spcAft>
            </a:pPr>
            <a:r>
              <a:rPr lang="ja-JP" altLang="en-US"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・予選会の受付・解散は発表ブロック・部単位（第一部・第二部）で行います。自チームの発表が終わったあとも、部全体の</a:t>
            </a:r>
            <a:endParaRPr lang="en-US"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66675" indent="-66675">
              <a:lnSpc>
                <a:spcPct val="111000"/>
              </a:lnSpc>
              <a:spcAft>
                <a:spcPts val="25"/>
              </a:spcAft>
            </a:pPr>
            <a:r>
              <a:rPr lang="ja-JP" altLang="en-US"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発表が終わるまで他チームの発表をご覧ください（自チームが参加する部、全チームのプレゼンをご覧ください）。</a:t>
            </a:r>
            <a:endPar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66675" indent="-66675">
              <a:lnSpc>
                <a:spcPct val="111000"/>
              </a:lnSpc>
              <a:spcAft>
                <a:spcPts val="25"/>
              </a:spcAft>
            </a:pPr>
            <a:r>
              <a:rPr lang="ja-JP" altLang="en-US"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・トラブル防止のため、</a:t>
            </a:r>
            <a:r>
              <a:rPr lang="ja-JP" altLang="ja-JP"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発表中の映像を録画・キャプチャーすること、</a:t>
            </a:r>
            <a:r>
              <a:rPr lang="en-US" altLang="ja-JP"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SNS</a:t>
            </a:r>
            <a:r>
              <a:rPr lang="ja-JP" altLang="ja-JP"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等へのアップも一切禁止</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とさせていただきます。もし前記</a:t>
            </a:r>
            <a:endParaRPr lang="en-US"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66675" indent="-66675">
              <a:lnSpc>
                <a:spcPct val="111000"/>
              </a:lnSpc>
              <a:spcAft>
                <a:spcPts val="25"/>
              </a:spcAft>
            </a:pPr>
            <a:r>
              <a:rPr lang="en-US" altLang="ja-JP"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を違反しトラブルが生じても、運営側は一切の責任を負いません。</a:t>
            </a:r>
            <a:endPar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66675" indent="-66675">
              <a:lnSpc>
                <a:spcPct val="111000"/>
              </a:lnSpc>
              <a:spcAft>
                <a:spcPts val="25"/>
              </a:spcAft>
            </a:pPr>
            <a:r>
              <a:rPr lang="ja-JP" altLang="en-US"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・写真撮影や動画撮影は、大会運営者とチーム関係者（大学教員・職員、ゼミの先輩・後輩、ご家族）に限定させていた</a:t>
            </a:r>
            <a:endParaRPr lang="en-US"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66675" indent="-66675">
              <a:lnSpc>
                <a:spcPct val="111000"/>
              </a:lnSpc>
              <a:spcAft>
                <a:spcPts val="25"/>
              </a:spcAft>
            </a:pPr>
            <a:r>
              <a:rPr lang="ja-JP" altLang="en-US"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だきます。なお、</a:t>
            </a:r>
            <a:r>
              <a:rPr lang="ja-JP" altLang="ja-JP" b="1"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フラッシュ撮影、録音等は禁止</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とさせていただきます。</a:t>
            </a:r>
            <a:endPar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66675" indent="-66675">
              <a:lnSpc>
                <a:spcPct val="111000"/>
              </a:lnSpc>
              <a:spcAft>
                <a:spcPts val="25"/>
              </a:spcAft>
            </a:pPr>
            <a:r>
              <a:rPr lang="ja-JP" altLang="en-US"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・撮影の際は、ゼミ関係者以外の人物（他チーム・大会運営者・審査員など）が写り込まないよう、十分ご注意ください。また、</a:t>
            </a:r>
            <a:endParaRPr lang="en-US"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66675" indent="-66675">
              <a:lnSpc>
                <a:spcPct val="111000"/>
              </a:lnSpc>
              <a:spcAft>
                <a:spcPts val="25"/>
              </a:spcAft>
            </a:pPr>
            <a:r>
              <a:rPr lang="en-US" altLang="ja-JP"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撮影された写真や動画について（</a:t>
            </a:r>
            <a:r>
              <a:rPr lang="en-US"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SNS</a:t>
            </a:r>
            <a:r>
              <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への投稿などにより）トラブルが生じても、運営側は一切の責任を負いません。</a:t>
            </a:r>
            <a:endParaRPr lang="ja-JP" altLang="ja-JP"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spTree>
    <p:extLst>
      <p:ext uri="{BB962C8B-B14F-4D97-AF65-F5344CB8AC3E}">
        <p14:creationId xmlns:p14="http://schemas.microsoft.com/office/powerpoint/2010/main" val="3770343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7680961"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10.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注意事項と著作権について</a:t>
              </a:r>
              <a:endPar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3" name="テキスト ボックス 2">
            <a:extLst>
              <a:ext uri="{FF2B5EF4-FFF2-40B4-BE49-F238E27FC236}">
                <a16:creationId xmlns:a16="http://schemas.microsoft.com/office/drawing/2014/main" id="{66AB5DF5-CD7D-5B57-8146-E750668CF197}"/>
              </a:ext>
            </a:extLst>
          </p:cNvPr>
          <p:cNvSpPr txBox="1"/>
          <p:nvPr/>
        </p:nvSpPr>
        <p:spPr>
          <a:xfrm>
            <a:off x="236805" y="1899211"/>
            <a:ext cx="11718389" cy="3657027"/>
          </a:xfrm>
          <a:prstGeom prst="rect">
            <a:avLst/>
          </a:prstGeom>
          <a:noFill/>
        </p:spPr>
        <p:txBody>
          <a:bodyPr wrap="square" rtlCol="0">
            <a:spAutoFit/>
          </a:bodyPr>
          <a:lstStyle/>
          <a:p>
            <a:pPr marL="452120" indent="-285750">
              <a:lnSpc>
                <a:spcPct val="200000"/>
              </a:lnSpc>
              <a:spcAft>
                <a:spcPts val="25"/>
              </a:spcAft>
              <a:buFont typeface="Wingdings" panose="05000000000000000000" pitchFamily="2" charset="2"/>
              <a:buChar char="n"/>
            </a:pP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著作権について</a:t>
            </a:r>
            <a:endParaRPr lang="en-US" altLang="ja-JP" sz="24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marL="21590" indent="-6350">
              <a:lnSpc>
                <a:spcPct val="200000"/>
              </a:lnSpc>
              <a:spcAft>
                <a:spcPts val="25"/>
              </a:spcAft>
            </a:pPr>
            <a:r>
              <a:rPr lang="ja-JP" altLang="en-US" sz="1800" dirty="0">
                <a:solidFill>
                  <a:schemeClr val="tx1">
                    <a:lumMod val="85000"/>
                    <a:lumOff val="15000"/>
                  </a:schemeClr>
                </a:solidFill>
                <a:effectLst/>
                <a:latin typeface="ＭＳ 明朝" panose="02020609040205080304" pitchFamily="17"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ＭＳ 明朝" panose="02020609040205080304" pitchFamily="17" charset="-128"/>
                <a:ea typeface="Meiryo UI" panose="020B0604030504040204" pitchFamily="50" charset="-128"/>
                <a:cs typeface="Meiryo UI" panose="020B0604030504040204" pitchFamily="50" charset="-128"/>
              </a:rPr>
              <a:t>参加者は他人のアイディア、分析・解析方法、データ、研究結果、論文を盗用しないでください。アニメのキャラクターや</a:t>
            </a:r>
            <a:r>
              <a:rPr lang="ja-JP" altLang="en-US" sz="1900" dirty="0">
                <a:solidFill>
                  <a:schemeClr val="tx1">
                    <a:lumMod val="85000"/>
                    <a:lumOff val="15000"/>
                  </a:schemeClr>
                </a:solidFill>
                <a:effectLst/>
                <a:latin typeface="ＭＳ 明朝" panose="02020609040205080304" pitchFamily="17" charset="-128"/>
                <a:ea typeface="Meiryo UI" panose="020B0604030504040204" pitchFamily="50" charset="-128"/>
                <a:cs typeface="Meiryo UI" panose="020B0604030504040204" pitchFamily="50" charset="-128"/>
              </a:rPr>
              <a:t>　</a:t>
            </a:r>
            <a:endParaRPr lang="en-US" altLang="ja-JP" sz="1900" dirty="0">
              <a:solidFill>
                <a:schemeClr val="tx1">
                  <a:lumMod val="85000"/>
                  <a:lumOff val="15000"/>
                </a:schemeClr>
              </a:solidFill>
              <a:effectLst/>
              <a:latin typeface="ＭＳ 明朝" panose="02020609040205080304" pitchFamily="17" charset="-128"/>
              <a:ea typeface="Meiryo UI" panose="020B0604030504040204" pitchFamily="50" charset="-128"/>
              <a:cs typeface="Meiryo UI" panose="020B0604030504040204" pitchFamily="50" charset="-128"/>
            </a:endParaRPr>
          </a:p>
          <a:p>
            <a:pPr marL="21590" indent="-6350">
              <a:lnSpc>
                <a:spcPct val="200000"/>
              </a:lnSpc>
              <a:spcAft>
                <a:spcPts val="25"/>
              </a:spcAft>
            </a:pPr>
            <a:r>
              <a:rPr lang="ja-JP" altLang="en-US" sz="1900" dirty="0">
                <a:solidFill>
                  <a:schemeClr val="tx1">
                    <a:lumMod val="85000"/>
                    <a:lumOff val="15000"/>
                  </a:schemeClr>
                </a:solidFill>
                <a:effectLst/>
                <a:latin typeface="ＭＳ 明朝" panose="02020609040205080304" pitchFamily="17"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ＭＳ 明朝" panose="02020609040205080304" pitchFamily="17" charset="-128"/>
                <a:ea typeface="Meiryo UI" panose="020B0604030504040204" pitchFamily="50" charset="-128"/>
                <a:cs typeface="Meiryo UI" panose="020B0604030504040204" pitchFamily="50" charset="-128"/>
              </a:rPr>
              <a:t>写真などをプレゼンで使用される場合は、許諾を得てからご使用ください。</a:t>
            </a:r>
            <a:endParaRPr lang="ja-JP" altLang="ja-JP" sz="1900" dirty="0">
              <a:solidFill>
                <a:schemeClr val="tx1">
                  <a:lumMod val="85000"/>
                  <a:lumOff val="15000"/>
                </a:schemeClr>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a:lnSpc>
                <a:spcPct val="200000"/>
              </a:lnSpc>
            </a:pPr>
            <a:r>
              <a:rPr lang="ja-JP" altLang="en-US" sz="1900" kern="0" dirty="0">
                <a:solidFill>
                  <a:schemeClr val="tx1">
                    <a:lumMod val="85000"/>
                    <a:lumOff val="15000"/>
                  </a:schemeClr>
                </a:solidFill>
                <a:effectLst/>
                <a:ea typeface="Meiryo UI" panose="020B0604030504040204" pitchFamily="50" charset="-128"/>
                <a:cs typeface="Meiryo UI" panose="020B0604030504040204" pitchFamily="50" charset="-128"/>
              </a:rPr>
              <a:t>　　　</a:t>
            </a:r>
            <a:r>
              <a:rPr lang="ja-JP" altLang="ja-JP" sz="1900" kern="0" dirty="0">
                <a:solidFill>
                  <a:schemeClr val="tx1">
                    <a:lumMod val="85000"/>
                    <a:lumOff val="15000"/>
                  </a:schemeClr>
                </a:solidFill>
                <a:effectLst/>
                <a:ea typeface="Meiryo UI" panose="020B0604030504040204" pitchFamily="50" charset="-128"/>
                <a:cs typeface="Meiryo UI" panose="020B0604030504040204" pitchFamily="50" charset="-128"/>
              </a:rPr>
              <a:t>また、本大会は多くの人の前で発表するため、アイディア、分析・解析方法、データ、研究結果、論文を盗用される恐</a:t>
            </a:r>
            <a:endParaRPr lang="en-US" altLang="ja-JP" sz="1900" kern="0" dirty="0">
              <a:solidFill>
                <a:schemeClr val="tx1">
                  <a:lumMod val="85000"/>
                  <a:lumOff val="15000"/>
                </a:schemeClr>
              </a:solidFill>
              <a:effectLst/>
              <a:ea typeface="Meiryo UI" panose="020B0604030504040204" pitchFamily="50" charset="-128"/>
              <a:cs typeface="Meiryo UI" panose="020B0604030504040204" pitchFamily="50" charset="-128"/>
            </a:endParaRPr>
          </a:p>
          <a:p>
            <a:pPr>
              <a:lnSpc>
                <a:spcPct val="200000"/>
              </a:lnSpc>
            </a:pPr>
            <a:r>
              <a:rPr lang="ja-JP" altLang="en-US" sz="1900" kern="0" dirty="0">
                <a:solidFill>
                  <a:schemeClr val="tx1">
                    <a:lumMod val="85000"/>
                    <a:lumOff val="15000"/>
                  </a:schemeClr>
                </a:solidFill>
                <a:effectLst/>
                <a:ea typeface="Meiryo UI" panose="020B0604030504040204" pitchFamily="50" charset="-128"/>
                <a:cs typeface="Meiryo UI" panose="020B0604030504040204" pitchFamily="50" charset="-128"/>
              </a:rPr>
              <a:t>　　　</a:t>
            </a:r>
            <a:r>
              <a:rPr lang="ja-JP" altLang="ja-JP" sz="1900" kern="0" dirty="0">
                <a:solidFill>
                  <a:schemeClr val="tx1">
                    <a:lumMod val="85000"/>
                    <a:lumOff val="15000"/>
                  </a:schemeClr>
                </a:solidFill>
                <a:effectLst/>
                <a:ea typeface="Meiryo UI" panose="020B0604030504040204" pitchFamily="50" charset="-128"/>
                <a:cs typeface="Meiryo UI" panose="020B0604030504040204" pitchFamily="50" charset="-128"/>
              </a:rPr>
              <a:t>れもあります。盗用された場合でも実行委員会側では責任を負いかねますので、盗用されても問題のない形で発表さ</a:t>
            </a:r>
            <a:endParaRPr lang="en-US" altLang="ja-JP" sz="1900" kern="0" dirty="0">
              <a:solidFill>
                <a:schemeClr val="tx1">
                  <a:lumMod val="85000"/>
                  <a:lumOff val="15000"/>
                </a:schemeClr>
              </a:solidFill>
              <a:effectLst/>
              <a:ea typeface="Meiryo UI" panose="020B0604030504040204" pitchFamily="50" charset="-128"/>
              <a:cs typeface="Meiryo UI" panose="020B0604030504040204" pitchFamily="50" charset="-128"/>
            </a:endParaRPr>
          </a:p>
          <a:p>
            <a:pPr>
              <a:lnSpc>
                <a:spcPct val="200000"/>
              </a:lnSpc>
            </a:pPr>
            <a:r>
              <a:rPr lang="ja-JP" altLang="en-US" sz="1900" kern="0" dirty="0">
                <a:solidFill>
                  <a:schemeClr val="tx1">
                    <a:lumMod val="85000"/>
                    <a:lumOff val="15000"/>
                  </a:schemeClr>
                </a:solidFill>
                <a:effectLst/>
                <a:ea typeface="Meiryo UI" panose="020B0604030504040204" pitchFamily="50" charset="-128"/>
                <a:cs typeface="Meiryo UI" panose="020B0604030504040204" pitchFamily="50" charset="-128"/>
              </a:rPr>
              <a:t>　　　</a:t>
            </a:r>
            <a:r>
              <a:rPr lang="ja-JP" altLang="ja-JP" sz="1900" kern="0" dirty="0">
                <a:solidFill>
                  <a:schemeClr val="tx1">
                    <a:lumMod val="85000"/>
                    <a:lumOff val="15000"/>
                  </a:schemeClr>
                </a:solidFill>
                <a:effectLst/>
                <a:ea typeface="Meiryo UI" panose="020B0604030504040204" pitchFamily="50" charset="-128"/>
                <a:cs typeface="Meiryo UI" panose="020B0604030504040204" pitchFamily="50" charset="-128"/>
              </a:rPr>
              <a:t>れるか、特許などを申請して著作権を各自で守っていただくよう、よろしくお願いいたします。</a:t>
            </a:r>
            <a:endParaRPr lang="en-US" altLang="ja-JP" sz="19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80981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3953023"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22598" y="358405"/>
              <a:ext cx="2474639" cy="707886"/>
            </a:xfrm>
            <a:prstGeom prst="rect">
              <a:avLst/>
            </a:prstGeom>
            <a:noFill/>
          </p:spPr>
          <p:txBody>
            <a:bodyPr wrap="non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11.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用語説明</a:t>
              </a:r>
            </a:p>
          </p:txBody>
        </p:sp>
      </p:grpSp>
      <p:sp>
        <p:nvSpPr>
          <p:cNvPr id="6" name="テキスト ボックス 5">
            <a:extLst>
              <a:ext uri="{FF2B5EF4-FFF2-40B4-BE49-F238E27FC236}">
                <a16:creationId xmlns:a16="http://schemas.microsoft.com/office/drawing/2014/main" id="{C392DE22-FBAB-A6EB-8B8C-F8520166656B}"/>
              </a:ext>
            </a:extLst>
          </p:cNvPr>
          <p:cNvSpPr txBox="1"/>
          <p:nvPr/>
        </p:nvSpPr>
        <p:spPr>
          <a:xfrm>
            <a:off x="401808" y="1263956"/>
            <a:ext cx="11388384" cy="4809778"/>
          </a:xfrm>
          <a:prstGeom prst="rect">
            <a:avLst/>
          </a:prstGeom>
          <a:noFill/>
        </p:spPr>
        <p:txBody>
          <a:bodyPr wrap="square">
            <a:spAutoFit/>
          </a:bodyPr>
          <a:lstStyle/>
          <a:p>
            <a:pPr marL="21590" indent="-6350">
              <a:lnSpc>
                <a:spcPct val="150000"/>
              </a:lnSpc>
              <a:spcAft>
                <a:spcPts val="25"/>
              </a:spcAft>
            </a:pPr>
            <a:r>
              <a:rPr lang="ja-JP" altLang="ja-JP" sz="26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6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インナー大会</a:t>
            </a:r>
            <a:endParaRPr lang="ja-JP" altLang="ja-JP" sz="2600" u="sng"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133350">
              <a:lnSpc>
                <a:spcPct val="150000"/>
              </a:lnSpc>
              <a:spcAft>
                <a:spcPts val="25"/>
              </a:spcAft>
            </a:pPr>
            <a:r>
              <a:rPr lang="en-US" altLang="ja-JP" sz="2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63</a:t>
            </a:r>
            <a:r>
              <a:rPr lang="ja-JP" altLang="ja-JP" sz="2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年続く関東で開かれる学術大会。「プレゼン部門」と「討論部門」で構成されている。 </a:t>
            </a:r>
            <a:endParaRPr lang="ja-JP" altLang="ja-JP" sz="26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50000"/>
              </a:lnSpc>
              <a:spcAft>
                <a:spcPts val="25"/>
              </a:spcAft>
            </a:pPr>
            <a:r>
              <a:rPr lang="ja-JP" altLang="ja-JP" sz="26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6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日本学生経済ゼミナール関東部会</a:t>
            </a:r>
            <a:endParaRPr lang="ja-JP" altLang="ja-JP" sz="2600" u="sng"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133350">
              <a:lnSpc>
                <a:spcPct val="150000"/>
              </a:lnSpc>
              <a:spcAft>
                <a:spcPts val="25"/>
              </a:spcAft>
            </a:pPr>
            <a:r>
              <a:rPr lang="ja-JP" altLang="ja-JP" sz="2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関東に本部を置く大学で構成されている組織であり、各大学相互の交流を緊密にし、</a:t>
            </a:r>
            <a:r>
              <a:rPr lang="en-US" altLang="ja-JP" sz="2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p>
          <a:p>
            <a:pPr marL="21590" indent="133350">
              <a:lnSpc>
                <a:spcPct val="150000"/>
              </a:lnSpc>
              <a:spcAft>
                <a:spcPts val="25"/>
              </a:spcAft>
            </a:pPr>
            <a:r>
              <a:rPr lang="ja-JP" altLang="ja-JP" sz="2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部門間や大学間の交流を図っている。</a:t>
            </a:r>
            <a:endParaRPr lang="ja-JP" altLang="ja-JP" sz="26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50000"/>
              </a:lnSpc>
              <a:spcAft>
                <a:spcPts val="25"/>
              </a:spcAft>
            </a:pPr>
            <a:r>
              <a:rPr lang="ja-JP" altLang="ja-JP" sz="26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6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加盟校</a:t>
            </a:r>
            <a:endParaRPr lang="ja-JP" altLang="ja-JP" sz="2600" u="sng"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6350">
              <a:lnSpc>
                <a:spcPct val="150000"/>
              </a:lnSpc>
              <a:spcAft>
                <a:spcPts val="25"/>
              </a:spcAft>
            </a:pPr>
            <a:r>
              <a:rPr lang="ja-JP" altLang="ja-JP" sz="2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学部やゼミ連協単位で、日本学生経済ゼミナール関東部会に参加している大学。同じ大学のゼミが複数集まり、ゼミ連協を発足することで、加盟校になることが出来る。 </a:t>
            </a:r>
            <a:endParaRPr lang="ja-JP" altLang="ja-JP" sz="26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spTree>
    <p:extLst>
      <p:ext uri="{BB962C8B-B14F-4D97-AF65-F5344CB8AC3E}">
        <p14:creationId xmlns:p14="http://schemas.microsoft.com/office/powerpoint/2010/main" val="1653994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392DE22-FBAB-A6EB-8B8C-F8520166656B}"/>
              </a:ext>
            </a:extLst>
          </p:cNvPr>
          <p:cNvSpPr txBox="1"/>
          <p:nvPr/>
        </p:nvSpPr>
        <p:spPr>
          <a:xfrm>
            <a:off x="401808" y="1456215"/>
            <a:ext cx="11388384" cy="4493538"/>
          </a:xfrm>
          <a:prstGeom prst="rect">
            <a:avLst/>
          </a:prstGeom>
          <a:noFill/>
        </p:spPr>
        <p:txBody>
          <a:bodyPr wrap="square">
            <a:spAutoFit/>
          </a:bodyPr>
          <a:lstStyle/>
          <a:p>
            <a:pPr marL="21590" indent="-6350">
              <a:lnSpc>
                <a:spcPct val="150000"/>
              </a:lnSpc>
              <a:spcAft>
                <a:spcPts val="25"/>
              </a:spcAft>
            </a:pPr>
            <a:r>
              <a:rPr lang="ja-JP" altLang="ja-JP" sz="26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6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準加盟校</a:t>
            </a:r>
            <a:endParaRPr lang="ja-JP" altLang="ja-JP" sz="2600" u="sng"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133350">
              <a:spcAft>
                <a:spcPts val="25"/>
              </a:spcAft>
            </a:pPr>
            <a:r>
              <a:rPr lang="ja-JP" altLang="ja-JP" sz="2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ゼミ単位で、日本学生経済ゼミナール関東部会に参加する大学。 </a:t>
            </a:r>
            <a:endParaRPr lang="ja-JP" altLang="ja-JP" sz="26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50000"/>
              </a:lnSpc>
              <a:spcAft>
                <a:spcPts val="25"/>
              </a:spcAft>
            </a:pPr>
            <a:r>
              <a:rPr lang="ja-JP" altLang="ja-JP" sz="26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6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企画シート </a:t>
            </a:r>
            <a:endParaRPr lang="ja-JP" altLang="ja-JP" sz="2600" u="sng"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6350">
              <a:spcAft>
                <a:spcPts val="25"/>
              </a:spcAft>
            </a:pPr>
            <a:r>
              <a:rPr lang="ja-JP" altLang="ja-JP" sz="2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プレゼンテーションの概要やサブテーマを選んだ動機などを簡単に説明していただく書類。 事前に実行委員会が審査員へ提出する。</a:t>
            </a:r>
            <a:endParaRPr lang="ja-JP" altLang="ja-JP" sz="26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50000"/>
              </a:lnSpc>
              <a:spcAft>
                <a:spcPts val="25"/>
              </a:spcAft>
            </a:pPr>
            <a:r>
              <a:rPr lang="ja-JP" altLang="ja-JP" sz="26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6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プレゼン部門専用申込書</a:t>
            </a:r>
            <a:endParaRPr lang="ja-JP" altLang="ja-JP" sz="2600" u="sng"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080" indent="133350">
              <a:spcAft>
                <a:spcPts val="25"/>
              </a:spcAft>
            </a:pPr>
            <a:r>
              <a:rPr lang="ja-JP" altLang="ja-JP" sz="2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プレゼン部門に参加するための専用申込書。 </a:t>
            </a:r>
            <a:endParaRPr lang="ja-JP" altLang="ja-JP" sz="26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50000"/>
              </a:lnSpc>
              <a:spcAft>
                <a:spcPts val="25"/>
              </a:spcAft>
            </a:pPr>
            <a:r>
              <a:rPr lang="ja-JP" altLang="ja-JP" sz="2600" b="1"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600" b="1" u="sng"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成果物</a:t>
            </a:r>
            <a:endParaRPr lang="ja-JP" altLang="ja-JP" sz="2600" u="sng"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133350">
              <a:spcAft>
                <a:spcPts val="25"/>
              </a:spcAft>
            </a:pPr>
            <a:r>
              <a:rPr lang="ja-JP" altLang="ja-JP" sz="26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参加チームが研究・調査を進めるうえで作成もしくは使用した物。</a:t>
            </a:r>
            <a:endParaRPr lang="ja-JP" altLang="ja-JP" sz="26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grpSp>
        <p:nvGrpSpPr>
          <p:cNvPr id="3" name="グループ化 2">
            <a:extLst>
              <a:ext uri="{FF2B5EF4-FFF2-40B4-BE49-F238E27FC236}">
                <a16:creationId xmlns:a16="http://schemas.microsoft.com/office/drawing/2014/main" id="{6B2EB523-BF58-0EF0-949B-0D8FBD194D64}"/>
              </a:ext>
            </a:extLst>
          </p:cNvPr>
          <p:cNvGrpSpPr/>
          <p:nvPr/>
        </p:nvGrpSpPr>
        <p:grpSpPr>
          <a:xfrm>
            <a:off x="-1" y="259573"/>
            <a:ext cx="3953023" cy="905551"/>
            <a:chOff x="-1" y="259573"/>
            <a:chExt cx="2982351" cy="905551"/>
          </a:xfrm>
        </p:grpSpPr>
        <p:sp>
          <p:nvSpPr>
            <p:cNvPr id="7" name="矢印: 五方向 6">
              <a:extLst>
                <a:ext uri="{FF2B5EF4-FFF2-40B4-BE49-F238E27FC236}">
                  <a16:creationId xmlns:a16="http://schemas.microsoft.com/office/drawing/2014/main" id="{2315BACD-09CA-132A-C9A6-9C0614E906E1}"/>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55CE513-984D-6978-B14F-F456657C041C}"/>
                </a:ext>
              </a:extLst>
            </p:cNvPr>
            <p:cNvSpPr txBox="1"/>
            <p:nvPr/>
          </p:nvSpPr>
          <p:spPr>
            <a:xfrm>
              <a:off x="122598" y="358405"/>
              <a:ext cx="2474639" cy="707886"/>
            </a:xfrm>
            <a:prstGeom prst="rect">
              <a:avLst/>
            </a:prstGeom>
            <a:noFill/>
          </p:spPr>
          <p:txBody>
            <a:bodyPr wrap="non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11.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用語説明</a:t>
              </a:r>
            </a:p>
          </p:txBody>
        </p:sp>
      </p:grpSp>
    </p:spTree>
    <p:extLst>
      <p:ext uri="{BB962C8B-B14F-4D97-AF65-F5344CB8AC3E}">
        <p14:creationId xmlns:p14="http://schemas.microsoft.com/office/powerpoint/2010/main" val="3018743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5556740"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09753" y="358405"/>
              <a:ext cx="2500337" cy="707886"/>
            </a:xfrm>
            <a:prstGeom prst="rect">
              <a:avLst/>
            </a:prstGeom>
            <a:noFill/>
          </p:spPr>
          <p:txBody>
            <a:bodyPr wrap="non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12.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各種お問合せ先</a:t>
              </a:r>
            </a:p>
          </p:txBody>
        </p:sp>
      </p:grpSp>
      <p:sp>
        <p:nvSpPr>
          <p:cNvPr id="8" name="テキスト ボックス 7">
            <a:extLst>
              <a:ext uri="{FF2B5EF4-FFF2-40B4-BE49-F238E27FC236}">
                <a16:creationId xmlns:a16="http://schemas.microsoft.com/office/drawing/2014/main" id="{E30EB421-3D56-1338-D7F8-13A8F3D55940}"/>
              </a:ext>
            </a:extLst>
          </p:cNvPr>
          <p:cNvSpPr txBox="1"/>
          <p:nvPr/>
        </p:nvSpPr>
        <p:spPr>
          <a:xfrm>
            <a:off x="2085928" y="2222701"/>
            <a:ext cx="8020144" cy="2708434"/>
          </a:xfrm>
          <a:prstGeom prst="rect">
            <a:avLst/>
          </a:prstGeom>
          <a:noFill/>
        </p:spPr>
        <p:txBody>
          <a:bodyPr wrap="none" rtlCol="0">
            <a:spAutoFit/>
          </a:bodyPr>
          <a:lstStyle/>
          <a:p>
            <a:pPr algn="ctr"/>
            <a:r>
              <a:rPr kumimoji="1"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・インナー大会実行委員会</a:t>
            </a:r>
            <a:endParaRPr kumimoji="1" lang="en-US" altLang="ja-JP" sz="3200"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sz="3200" dirty="0">
                <a:latin typeface="Meiryo UI" panose="020B0604030504040204" pitchFamily="50" charset="-128"/>
                <a:ea typeface="Meiryo UI" panose="020B0604030504040204" pitchFamily="50" charset="-128"/>
              </a:rPr>
              <a:t>　</a:t>
            </a:r>
            <a:r>
              <a:rPr kumimoji="1" lang="en-US" altLang="ja-JP" sz="3200" dirty="0">
                <a:latin typeface="Meiryo UI" panose="020B0604030504040204" pitchFamily="50" charset="-128"/>
                <a:ea typeface="Meiryo UI" panose="020B0604030504040204" pitchFamily="50" charset="-128"/>
                <a:hlinkClick r:id="rId2"/>
              </a:rPr>
              <a:t>Inner.kanto@gmail.com</a:t>
            </a:r>
            <a:endParaRPr kumimoji="1" lang="en-US" altLang="ja-JP" sz="3200" dirty="0">
              <a:latin typeface="Meiryo UI" panose="020B0604030504040204" pitchFamily="50" charset="-128"/>
              <a:ea typeface="Meiryo UI" panose="020B0604030504040204" pitchFamily="50" charset="-128"/>
            </a:endParaRPr>
          </a:p>
          <a:p>
            <a:pPr algn="ctr"/>
            <a:r>
              <a:rPr kumimoji="1" lang="ja-JP" altLang="en-US" sz="2400" dirty="0">
                <a:solidFill>
                  <a:schemeClr val="tx1">
                    <a:lumMod val="85000"/>
                    <a:lumOff val="15000"/>
                  </a:schemeClr>
                </a:solidFill>
                <a:latin typeface="Meiryo UI" panose="020B0604030504040204" pitchFamily="50" charset="-128"/>
                <a:ea typeface="Meiryo UI" panose="020B0604030504040204" pitchFamily="50" charset="-128"/>
              </a:rPr>
              <a:t>　</a:t>
            </a:r>
            <a:r>
              <a:rPr kumimoji="1" lang="en-US" altLang="ja-JP" sz="24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2400" dirty="0">
                <a:solidFill>
                  <a:schemeClr val="tx1">
                    <a:lumMod val="85000"/>
                    <a:lumOff val="15000"/>
                  </a:schemeClr>
                </a:solidFill>
                <a:latin typeface="Meiryo UI" panose="020B0604030504040204" pitchFamily="50" charset="-128"/>
                <a:ea typeface="Meiryo UI" panose="020B0604030504040204" pitchFamily="50" charset="-128"/>
              </a:rPr>
              <a:t>インナー大会</a:t>
            </a:r>
            <a:r>
              <a:rPr kumimoji="1" lang="en-US" altLang="ja-JP" sz="2400" dirty="0">
                <a:solidFill>
                  <a:schemeClr val="tx1">
                    <a:lumMod val="85000"/>
                    <a:lumOff val="15000"/>
                  </a:schemeClr>
                </a:solidFill>
                <a:latin typeface="Meiryo UI" panose="020B0604030504040204" pitchFamily="50" charset="-128"/>
                <a:ea typeface="Meiryo UI" panose="020B0604030504040204" pitchFamily="50" charset="-128"/>
              </a:rPr>
              <a:t>HP</a:t>
            </a:r>
            <a:r>
              <a:rPr kumimoji="1" lang="ja-JP" altLang="en-US" sz="2400" dirty="0">
                <a:solidFill>
                  <a:schemeClr val="tx1">
                    <a:lumMod val="85000"/>
                    <a:lumOff val="15000"/>
                  </a:schemeClr>
                </a:solidFill>
                <a:latin typeface="Meiryo UI" panose="020B0604030504040204" pitchFamily="50" charset="-128"/>
                <a:ea typeface="Meiryo UI" panose="020B0604030504040204" pitchFamily="50" charset="-128"/>
              </a:rPr>
              <a:t>のお問い合わせからもご連絡可能です。</a:t>
            </a:r>
            <a:endParaRPr kumimoji="1" lang="en-US" altLang="ja-JP" sz="2400" dirty="0">
              <a:solidFill>
                <a:schemeClr val="tx1">
                  <a:lumMod val="85000"/>
                  <a:lumOff val="15000"/>
                </a:schemeClr>
              </a:solidFill>
              <a:latin typeface="Meiryo UI" panose="020B0604030504040204" pitchFamily="50" charset="-128"/>
              <a:ea typeface="Meiryo UI" panose="020B0604030504040204" pitchFamily="50" charset="-128"/>
            </a:endParaRPr>
          </a:p>
          <a:p>
            <a:pPr algn="ctr"/>
            <a:endParaRPr kumimoji="1" lang="en-US" altLang="ja-JP"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・インナー大会プレゼン部門</a:t>
            </a:r>
            <a:endParaRPr kumimoji="1" lang="en-US" altLang="ja-JP" sz="3200" b="1" dirty="0">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sz="3200" dirty="0">
                <a:latin typeface="Meiryo UI" panose="020B0604030504040204" pitchFamily="50" charset="-128"/>
                <a:ea typeface="Meiryo UI" panose="020B0604030504040204" pitchFamily="50" charset="-128"/>
              </a:rPr>
              <a:t>　</a:t>
            </a:r>
            <a:r>
              <a:rPr kumimoji="1" lang="en-US" altLang="ja-JP" sz="3200" dirty="0">
                <a:latin typeface="Meiryo UI" panose="020B0604030504040204" pitchFamily="50" charset="-128"/>
                <a:ea typeface="Meiryo UI" panose="020B0604030504040204" pitchFamily="50" charset="-128"/>
                <a:hlinkClick r:id="rId3"/>
              </a:rPr>
              <a:t>Inner2023.kanto.presen@gmail.com</a:t>
            </a:r>
            <a:endParaRPr kumimoji="1" lang="en-US" altLang="ja-JP" sz="3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64495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44921CF-B22A-78EC-95FC-3A23DEEDC11E}"/>
              </a:ext>
            </a:extLst>
          </p:cNvPr>
          <p:cNvSpPr txBox="1"/>
          <p:nvPr/>
        </p:nvSpPr>
        <p:spPr>
          <a:xfrm>
            <a:off x="743871" y="797510"/>
            <a:ext cx="10704257" cy="5262979"/>
          </a:xfrm>
          <a:prstGeom prst="rect">
            <a:avLst/>
          </a:prstGeom>
          <a:noFill/>
        </p:spPr>
        <p:txBody>
          <a:bodyPr wrap="square">
            <a:spAutoFit/>
          </a:bodyPr>
          <a:lstStyle/>
          <a:p>
            <a:pPr marL="21590" indent="-6350" algn="ctr">
              <a:spcAft>
                <a:spcPts val="25"/>
              </a:spcAft>
            </a:pP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日本学生経済ゼミナール関東部会主催</a:t>
            </a:r>
            <a:endParaRPr lang="ja-JP" altLang="ja-JP" sz="2400" b="1"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ctr">
              <a:spcAft>
                <a:spcPts val="25"/>
              </a:spcAft>
            </a:pP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63</a:t>
            </a: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回インナー大会　</a:t>
            </a:r>
            <a:r>
              <a:rPr lang="ja-JP" altLang="en-US"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文京学院</a:t>
            </a: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大学大会</a:t>
            </a:r>
            <a:endParaRPr lang="ja-JP" altLang="ja-JP" sz="2400" b="1"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ctr">
              <a:spcAft>
                <a:spcPts val="25"/>
              </a:spcAft>
            </a:pP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「プレゼンテーション部門大会　参加要項」</a:t>
            </a:r>
            <a:endParaRPr lang="ja-JP" altLang="ja-JP" sz="2400" b="1"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ctr">
              <a:spcAft>
                <a:spcPts val="25"/>
              </a:spcAft>
            </a:pPr>
            <a:r>
              <a:rPr lang="en-US"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2400" b="1"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ctr">
              <a:spcAft>
                <a:spcPts val="25"/>
              </a:spcAft>
            </a:pP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発行日：</a:t>
            </a:r>
            <a:r>
              <a:rPr lang="en-US"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2022</a:t>
            </a: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a:t>
            </a:r>
            <a:r>
              <a:rPr lang="ja-JP" altLang="en-US"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2400" b="1"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ctr">
              <a:spcAft>
                <a:spcPts val="25"/>
              </a:spcAft>
            </a:pP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発行元：</a:t>
            </a:r>
            <a:r>
              <a:rPr lang="ja-JP" altLang="en-US"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63</a:t>
            </a:r>
            <a:r>
              <a:rPr lang="ja-JP" altLang="en-US"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回</a:t>
            </a: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インナー大会実行委員会</a:t>
            </a:r>
            <a:endParaRPr lang="en-US"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 indent="-6350" algn="ctr">
              <a:spcAft>
                <a:spcPts val="25"/>
              </a:spcAft>
            </a:pP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文京学院大学経営学部ゼミナール協議会</a:t>
            </a: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2400" b="1"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ctr">
              <a:spcAft>
                <a:spcPts val="25"/>
              </a:spcAft>
            </a:pPr>
            <a:r>
              <a:rPr lang="en-US"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2400" b="1"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ctr">
              <a:spcAft>
                <a:spcPts val="25"/>
              </a:spcAft>
            </a:pPr>
            <a:r>
              <a:rPr lang="ja-JP" altLang="en-US"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住所</a:t>
            </a:r>
            <a:r>
              <a:rPr lang="zh-CN"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133-8668</a:t>
            </a:r>
            <a:r>
              <a:rPr lang="ja-JP" altLang="en-US"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文京区向丘</a:t>
            </a:r>
            <a:r>
              <a:rPr lang="en-US"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1-19-1</a:t>
            </a:r>
          </a:p>
          <a:p>
            <a:pPr marL="21590" indent="-6350" algn="ctr">
              <a:spcAft>
                <a:spcPts val="25"/>
              </a:spcAft>
            </a:pPr>
            <a:r>
              <a:rPr lang="en-US"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TEL</a:t>
            </a: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090-8332-8585</a:t>
            </a: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（プレゼン部門専用）</a:t>
            </a:r>
            <a:endParaRPr lang="ja-JP" altLang="ja-JP" sz="2400" b="1"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715" indent="-5715" algn="ctr">
              <a:spcAft>
                <a:spcPts val="25"/>
              </a:spcAft>
            </a:pPr>
            <a:r>
              <a:rPr lang="en-US"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E-mail</a:t>
            </a: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inner2023.kanto.presen@gmail.com</a:t>
            </a: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（プレゼン部門専用</a:t>
            </a:r>
            <a:r>
              <a:rPr lang="en-US"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2400" b="1"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ctr">
              <a:spcAft>
                <a:spcPts val="25"/>
              </a:spcAft>
            </a:pP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大会</a:t>
            </a:r>
            <a:r>
              <a:rPr lang="en-US"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HP</a:t>
            </a:r>
            <a:r>
              <a:rPr lang="ja-JP"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400" b="1" u="sng"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hlinkClick r:id="rId2"/>
              </a:rPr>
              <a:t>https://www.inner-kanto.com/</a:t>
            </a:r>
            <a:endParaRPr lang="ja-JP" altLang="ja-JP" sz="2400" b="1"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spcAft>
                <a:spcPts val="25"/>
              </a:spcAft>
            </a:pPr>
            <a:r>
              <a:rPr lang="en-US" altLang="ja-JP" sz="2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2400" b="1"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gn="ctr">
              <a:spcAft>
                <a:spcPts val="25"/>
              </a:spcAft>
            </a:pPr>
            <a:r>
              <a:rPr lang="ja-JP" altLang="ja-JP" sz="2400" b="1" u="sng"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編集責任者：</a:t>
            </a:r>
            <a:r>
              <a:rPr lang="ja-JP" altLang="en-US" sz="2400" b="1" u="sng"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諏訪 里梨愛</a:t>
            </a:r>
            <a:endParaRPr lang="ja-JP" altLang="ja-JP" sz="2400" b="1" u="sng"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spTree>
    <p:extLst>
      <p:ext uri="{BB962C8B-B14F-4D97-AF65-F5344CB8AC3E}">
        <p14:creationId xmlns:p14="http://schemas.microsoft.com/office/powerpoint/2010/main" val="3987835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3685736"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316282" y="358405"/>
              <a:ext cx="2087271" cy="707886"/>
            </a:xfrm>
            <a:prstGeom prst="rect">
              <a:avLst/>
            </a:prstGeom>
            <a:noFill/>
          </p:spPr>
          <p:txBody>
            <a:bodyPr wrap="non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1.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はじめに</a:t>
              </a:r>
            </a:p>
          </p:txBody>
        </p:sp>
      </p:grpSp>
      <p:sp>
        <p:nvSpPr>
          <p:cNvPr id="6" name="テキスト ボックス 5">
            <a:extLst>
              <a:ext uri="{FF2B5EF4-FFF2-40B4-BE49-F238E27FC236}">
                <a16:creationId xmlns:a16="http://schemas.microsoft.com/office/drawing/2014/main" id="{11844E58-3443-57E3-4363-58EB3DFE05D2}"/>
              </a:ext>
            </a:extLst>
          </p:cNvPr>
          <p:cNvSpPr txBox="1"/>
          <p:nvPr/>
        </p:nvSpPr>
        <p:spPr>
          <a:xfrm>
            <a:off x="177570" y="1759703"/>
            <a:ext cx="11836860" cy="3655103"/>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ご挨拶</a:t>
            </a:r>
            <a:endPar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endParaRPr>
          </a:p>
          <a:p>
            <a:pPr marL="20320" indent="133350">
              <a:lnSpc>
                <a:spcPct val="150000"/>
              </a:lnSpc>
              <a:spcAft>
                <a:spcPts val="25"/>
              </a:spcAft>
            </a:pPr>
            <a:r>
              <a:rPr kumimoji="1" lang="ja-JP" altLang="en-US"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インナー大会プレゼンテーション部門（以下「プレゼン部門」）にご関心をお寄せいただき、誠にありがとうござい</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ま</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 indent="13335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プレゼン部門は、日本学生経済ゼミナール関東部会主催によるプレゼンテーション形式の研究発表を行う部門です。</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4605" indent="13335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2004</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年当時のインナー大会実行委員会と日経ビジネス、株式会社日経</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BP</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マーケティングとで合意・協力して発足し、</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14605" indent="13335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第１回は参加</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チーム・</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79</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名の参加でしたが、昨年は参加</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119</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チーム・</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580</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名が参加する規模まで成長いたしました。</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13335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プレゼン部門の特長は、経済や社会情勢に精通している審査員（ビジネスパーソンと大学教員）の前で、皆様がゼ</a:t>
            </a: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 indent="13335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ミで取り組んでいる研究の成果を発表（プレゼンテーション）し、講評を頂けることです。また予選を通過し、本選で優</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 indent="13335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秀な成績を収められたチームには表彰が行われ、表彰状やトロフィー、副賞を提供しております。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spTree>
    <p:extLst>
      <p:ext uri="{BB962C8B-B14F-4D97-AF65-F5344CB8AC3E}">
        <p14:creationId xmlns:p14="http://schemas.microsoft.com/office/powerpoint/2010/main" val="326301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3685736"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316282" y="358405"/>
              <a:ext cx="2087271" cy="707886"/>
            </a:xfrm>
            <a:prstGeom prst="rect">
              <a:avLst/>
            </a:prstGeom>
            <a:noFill/>
          </p:spPr>
          <p:txBody>
            <a:bodyPr wrap="non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1.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はじめに</a:t>
              </a:r>
            </a:p>
          </p:txBody>
        </p:sp>
      </p:grpSp>
      <p:sp>
        <p:nvSpPr>
          <p:cNvPr id="6" name="テキスト ボックス 5">
            <a:extLst>
              <a:ext uri="{FF2B5EF4-FFF2-40B4-BE49-F238E27FC236}">
                <a16:creationId xmlns:a16="http://schemas.microsoft.com/office/drawing/2014/main" id="{11844E58-3443-57E3-4363-58EB3DFE05D2}"/>
              </a:ext>
            </a:extLst>
          </p:cNvPr>
          <p:cNvSpPr txBox="1"/>
          <p:nvPr/>
        </p:nvSpPr>
        <p:spPr>
          <a:xfrm>
            <a:off x="428521" y="1773977"/>
            <a:ext cx="11334958" cy="3846694"/>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開催方法について</a:t>
            </a:r>
            <a:endPar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endParaRPr>
          </a:p>
          <a:p>
            <a:pPr marL="5080" indent="133350">
              <a:lnSpc>
                <a:spcPct val="150000"/>
              </a:lnSpc>
              <a:spcAft>
                <a:spcPts val="25"/>
              </a:spcAft>
            </a:pPr>
            <a:r>
              <a:rPr kumimoji="1" lang="ja-JP" altLang="en-US"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本年度の予選会は昨年度同様、</a:t>
            </a:r>
            <a:r>
              <a:rPr lang="ja-JP" altLang="ja-JP" sz="1900" b="1"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rPr>
              <a:t>オンライン形式</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で</a:t>
            </a:r>
            <a:r>
              <a:rPr lang="ja-JP" altLang="ja-JP" sz="1900" b="1"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rPr>
              <a:t>リアルタイム開催</a:t>
            </a:r>
            <a:r>
              <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することに決定いたしました。</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080" indent="13335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　　ただし、参加チームの緊張感、参加へのモチベーションといった対面実践から得られる成果に配慮し、予選大会は</a:t>
            </a:r>
            <a:endParaRPr lang="en-US"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080" indent="13335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　　オンライン会場にしつつもリアルタイム開催、少人数となる本選では文京学院大学 本郷キャンパスでの</a:t>
            </a:r>
            <a:r>
              <a:rPr lang="ja-JP" altLang="en-US" sz="1900" b="1"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rPr>
              <a:t>対面開催</a:t>
            </a:r>
            <a:endParaRPr lang="en-US" altLang="ja-JP" sz="1900" b="1" dirty="0">
              <a:solidFill>
                <a:srgbClr val="C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080" indent="133350">
              <a:lnSpc>
                <a:spcPct val="150000"/>
              </a:lnSpc>
              <a:spcAft>
                <a:spcPts val="25"/>
              </a:spcAft>
            </a:pPr>
            <a:r>
              <a:rPr lang="ja-JP" altLang="en-US"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　　にて行いたいと考えております。</a:t>
            </a:r>
            <a:endParaRPr lang="ja-JP" altLang="ja-JP" sz="19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080" indent="133350">
              <a:lnSpc>
                <a:spcPct val="150000"/>
              </a:lnSpc>
              <a:spcAft>
                <a:spcPts val="25"/>
              </a:spcAft>
            </a:pPr>
            <a:r>
              <a:rPr lang="ja-JP" altLang="en-US"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　　</a:t>
            </a:r>
            <a:endParaRPr lang="en-US"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5080" indent="133350" algn="ctr">
              <a:lnSpc>
                <a:spcPct val="150000"/>
              </a:lnSpc>
              <a:spcAft>
                <a:spcPts val="25"/>
              </a:spcAft>
            </a:pP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予選会：オンライン開催</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リアルタイム</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p>
          <a:p>
            <a:pPr marL="5080" indent="133350" algn="ctr">
              <a:lnSpc>
                <a:spcPct val="150000"/>
              </a:lnSpc>
              <a:spcAft>
                <a:spcPts val="25"/>
              </a:spcAft>
            </a:pP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本　 選：対面開催</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文京学院大学 本郷キャンパス</a:t>
            </a:r>
            <a:r>
              <a:rPr lang="en-US"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endParaRPr lang="ja-JP" altLang="ja-JP" sz="2400" b="1"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spTree>
    <p:extLst>
      <p:ext uri="{BB962C8B-B14F-4D97-AF65-F5344CB8AC3E}">
        <p14:creationId xmlns:p14="http://schemas.microsoft.com/office/powerpoint/2010/main" val="281860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2" y="259573"/>
            <a:ext cx="9073663"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2.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第</a:t>
              </a: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63</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回インナー大会概要について</a:t>
              </a:r>
            </a:p>
          </p:txBody>
        </p:sp>
      </p:grpSp>
      <p:sp>
        <p:nvSpPr>
          <p:cNvPr id="6" name="テキスト ボックス 5">
            <a:extLst>
              <a:ext uri="{FF2B5EF4-FFF2-40B4-BE49-F238E27FC236}">
                <a16:creationId xmlns:a16="http://schemas.microsoft.com/office/drawing/2014/main" id="{11844E58-3443-57E3-4363-58EB3DFE05D2}"/>
              </a:ext>
            </a:extLst>
          </p:cNvPr>
          <p:cNvSpPr txBox="1"/>
          <p:nvPr/>
        </p:nvSpPr>
        <p:spPr>
          <a:xfrm>
            <a:off x="382173" y="1575581"/>
            <a:ext cx="11427654" cy="4745338"/>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kumimoji="1" lang="en-US" altLang="ja-JP" sz="2800" b="1" dirty="0">
                <a:solidFill>
                  <a:schemeClr val="tx1">
                    <a:lumMod val="85000"/>
                    <a:lumOff val="15000"/>
                  </a:schemeClr>
                </a:solidFill>
                <a:latin typeface="Meiryo UI" panose="020B0604030504040204" pitchFamily="50" charset="-128"/>
                <a:ea typeface="Meiryo UI" panose="020B0604030504040204" pitchFamily="50" charset="-128"/>
              </a:rPr>
              <a:t>2023</a:t>
            </a:r>
            <a:r>
              <a:rPr kumimoji="1" lang="ja-JP" altLang="en-US" sz="2800" b="1" dirty="0">
                <a:solidFill>
                  <a:schemeClr val="tx1">
                    <a:lumMod val="85000"/>
                    <a:lumOff val="15000"/>
                  </a:schemeClr>
                </a:solidFill>
                <a:latin typeface="Meiryo UI" panose="020B0604030504040204" pitchFamily="50" charset="-128"/>
                <a:ea typeface="Meiryo UI" panose="020B0604030504040204" pitchFamily="50" charset="-128"/>
              </a:rPr>
              <a:t>年度 大会開催校</a:t>
            </a:r>
            <a:endParaRPr kumimoji="1" lang="en-US" altLang="ja-JP" sz="2800" b="1" dirty="0">
              <a:solidFill>
                <a:schemeClr val="tx1">
                  <a:lumMod val="85000"/>
                  <a:lumOff val="15000"/>
                </a:schemeClr>
              </a:solidFill>
              <a:latin typeface="Meiryo UI" panose="020B0604030504040204" pitchFamily="50" charset="-128"/>
              <a:ea typeface="Meiryo UI" panose="020B0604030504040204" pitchFamily="50" charset="-128"/>
            </a:endParaRPr>
          </a:p>
          <a:p>
            <a:pPr marL="146050" indent="-6350">
              <a:lnSpc>
                <a:spcPct val="150000"/>
              </a:lnSpc>
              <a:spcAft>
                <a:spcPts val="25"/>
              </a:spcAft>
            </a:pPr>
            <a:r>
              <a:rPr kumimoji="1" lang="ja-JP" altLang="en-US"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ja-JP" sz="22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今年度は</a:t>
            </a:r>
            <a:r>
              <a:rPr lang="ja-JP" altLang="ja-JP" sz="22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文京学院大学</a:t>
            </a:r>
            <a:r>
              <a:rPr lang="ja-JP" altLang="ja-JP" sz="22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が大会運営を務めます。</a:t>
            </a:r>
            <a:endParaRPr lang="ja-JP" altLang="ja-JP" sz="22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146050" indent="-6350">
              <a:lnSpc>
                <a:spcPct val="150000"/>
              </a:lnSpc>
              <a:spcAft>
                <a:spcPts val="25"/>
              </a:spcAft>
            </a:pPr>
            <a:r>
              <a:rPr lang="ja-JP" altLang="en-US" sz="2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2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本選大会のみ</a:t>
            </a:r>
            <a:r>
              <a:rPr lang="ja-JP" altLang="en-US" sz="22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文京学院大学 </a:t>
            </a:r>
            <a:r>
              <a:rPr lang="ja-JP" altLang="ja-JP" sz="2200" b="1" u="sng"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本郷キャンパス</a:t>
            </a:r>
            <a:r>
              <a:rPr lang="ja-JP" altLang="ja-JP" sz="22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で行う予定です。</a:t>
            </a:r>
            <a:endParaRPr lang="ja-JP" altLang="ja-JP" sz="22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11000"/>
              </a:lnSpc>
              <a:spcAft>
                <a:spcPts val="25"/>
              </a:spcAft>
            </a:pPr>
            <a:r>
              <a:rPr lang="en-US"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 </a:t>
            </a:r>
          </a:p>
          <a:p>
            <a:pPr marL="21590" indent="-6350">
              <a:lnSpc>
                <a:spcPct val="111000"/>
              </a:lnSpc>
              <a:spcAft>
                <a:spcPts val="25"/>
              </a:spcAft>
            </a:pPr>
            <a:r>
              <a:rPr lang="ja-JP" altLang="en-US"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　</a:t>
            </a:r>
            <a:r>
              <a:rPr lang="en-US" altLang="ja-JP" sz="22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22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アクセス</a:t>
            </a:r>
            <a:r>
              <a:rPr lang="en-US" altLang="ja-JP" sz="22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p>
          <a:p>
            <a:pPr marL="21590" indent="-6350">
              <a:lnSpc>
                <a:spcPct val="150000"/>
              </a:lnSpc>
              <a:spcAft>
                <a:spcPts val="25"/>
              </a:spcAft>
            </a:pPr>
            <a:r>
              <a:rPr lang="ja-JP" altLang="en-US" sz="22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　</a:t>
            </a:r>
            <a:r>
              <a:rPr lang="en-US" altLang="ja-JP" sz="2200" dirty="0">
                <a:solidFill>
                  <a:schemeClr val="tx1">
                    <a:lumMod val="85000"/>
                    <a:lumOff val="15000"/>
                  </a:schemeClr>
                </a:solidFill>
                <a:latin typeface="Meiryo UI" panose="020B0604030504040204" pitchFamily="50" charset="-128"/>
                <a:ea typeface="Meiryo UI" panose="020B0604030504040204" pitchFamily="50" charset="-128"/>
                <a:cs typeface="ＭＳ 明朝" panose="02020609040205080304" pitchFamily="17" charset="-128"/>
              </a:rPr>
              <a:t> </a:t>
            </a:r>
            <a:r>
              <a:rPr lang="ja-JP" altLang="en-US" sz="2200" dirty="0">
                <a:solidFill>
                  <a:schemeClr val="tx1">
                    <a:lumMod val="85000"/>
                    <a:lumOff val="15000"/>
                  </a:schemeClr>
                </a:solidFill>
                <a:latin typeface="Meiryo UI" panose="020B0604030504040204" pitchFamily="50" charset="-128"/>
                <a:ea typeface="Meiryo UI" panose="020B0604030504040204" pitchFamily="50" charset="-128"/>
                <a:cs typeface="ＭＳ 明朝" panose="02020609040205080304" pitchFamily="17" charset="-128"/>
              </a:rPr>
              <a:t>　</a:t>
            </a:r>
            <a:r>
              <a:rPr lang="ja-JP" altLang="en-US" sz="2200" u="sng" dirty="0">
                <a:solidFill>
                  <a:schemeClr val="tx1">
                    <a:lumMod val="85000"/>
                    <a:lumOff val="15000"/>
                  </a:schemeClr>
                </a:solidFill>
                <a:latin typeface="Meiryo UI" panose="020B0604030504040204" pitchFamily="50" charset="-128"/>
                <a:ea typeface="Meiryo UI" panose="020B0604030504040204" pitchFamily="50" charset="-128"/>
                <a:cs typeface="ＭＳ 明朝" panose="02020609040205080304" pitchFamily="17" charset="-128"/>
              </a:rPr>
              <a:t>〒</a:t>
            </a:r>
            <a:r>
              <a:rPr lang="en-US" altLang="ja-JP" sz="2200" u="sng" dirty="0">
                <a:solidFill>
                  <a:schemeClr val="tx1">
                    <a:lumMod val="85000"/>
                    <a:lumOff val="15000"/>
                  </a:schemeClr>
                </a:solidFill>
                <a:latin typeface="Meiryo UI" panose="020B0604030504040204" pitchFamily="50" charset="-128"/>
                <a:ea typeface="Meiryo UI" panose="020B0604030504040204" pitchFamily="50" charset="-128"/>
                <a:cs typeface="ＭＳ 明朝" panose="02020609040205080304" pitchFamily="17" charset="-128"/>
              </a:rPr>
              <a:t>133-8668</a:t>
            </a:r>
            <a:r>
              <a:rPr lang="ja-JP" altLang="en-US" sz="2200" u="sng" dirty="0">
                <a:solidFill>
                  <a:schemeClr val="tx1">
                    <a:lumMod val="85000"/>
                    <a:lumOff val="15000"/>
                  </a:schemeClr>
                </a:solidFill>
                <a:latin typeface="Meiryo UI" panose="020B0604030504040204" pitchFamily="50" charset="-128"/>
                <a:ea typeface="Meiryo UI" panose="020B0604030504040204" pitchFamily="50" charset="-128"/>
                <a:cs typeface="ＭＳ 明朝" panose="02020609040205080304" pitchFamily="17" charset="-128"/>
              </a:rPr>
              <a:t>　文京区向丘</a:t>
            </a:r>
            <a:r>
              <a:rPr lang="en-US" altLang="ja-JP" sz="2200" u="sng" dirty="0">
                <a:solidFill>
                  <a:schemeClr val="tx1">
                    <a:lumMod val="85000"/>
                    <a:lumOff val="15000"/>
                  </a:schemeClr>
                </a:solidFill>
                <a:latin typeface="Meiryo UI" panose="020B0604030504040204" pitchFamily="50" charset="-128"/>
                <a:ea typeface="Meiryo UI" panose="020B0604030504040204" pitchFamily="50" charset="-128"/>
                <a:cs typeface="ＭＳ 明朝" panose="02020609040205080304" pitchFamily="17" charset="-128"/>
              </a:rPr>
              <a:t>1-19-1</a:t>
            </a:r>
            <a:r>
              <a:rPr lang="ja-JP" altLang="en-US" sz="2200" u="sng" dirty="0">
                <a:solidFill>
                  <a:schemeClr val="tx1">
                    <a:lumMod val="85000"/>
                    <a:lumOff val="15000"/>
                  </a:schemeClr>
                </a:solidFill>
                <a:latin typeface="Meiryo UI" panose="020B0604030504040204" pitchFamily="50" charset="-128"/>
                <a:ea typeface="Meiryo UI" panose="020B0604030504040204" pitchFamily="50" charset="-128"/>
                <a:cs typeface="ＭＳ 明朝" panose="02020609040205080304" pitchFamily="17" charset="-128"/>
              </a:rPr>
              <a:t>　</a:t>
            </a:r>
            <a:endParaRPr lang="en-US" altLang="ja-JP" sz="2200" u="sng" dirty="0">
              <a:solidFill>
                <a:schemeClr val="tx1">
                  <a:lumMod val="85000"/>
                  <a:lumOff val="15000"/>
                </a:schemeClr>
              </a:solidFill>
              <a:latin typeface="Meiryo UI" panose="020B0604030504040204" pitchFamily="50" charset="-128"/>
              <a:ea typeface="Meiryo UI" panose="020B0604030504040204" pitchFamily="50" charset="-128"/>
              <a:cs typeface="ＭＳ 明朝" panose="02020609040205080304" pitchFamily="17" charset="-128"/>
            </a:endParaRPr>
          </a:p>
          <a:p>
            <a:pPr>
              <a:lnSpc>
                <a:spcPct val="150000"/>
              </a:lnSpc>
            </a:pPr>
            <a:r>
              <a:rPr kumimoji="1" lang="ja-JP" altLang="en-US" sz="2200" dirty="0">
                <a:solidFill>
                  <a:schemeClr val="tx1">
                    <a:lumMod val="85000"/>
                    <a:lumOff val="15000"/>
                  </a:schemeClr>
                </a:solidFill>
                <a:latin typeface="Meiryo UI" panose="020B0604030504040204" pitchFamily="50" charset="-128"/>
                <a:ea typeface="Meiryo UI" panose="020B0604030504040204" pitchFamily="50" charset="-128"/>
              </a:rPr>
              <a:t>　　・東京メトロ南北線「東大前」駅下車（</a:t>
            </a:r>
            <a:r>
              <a:rPr kumimoji="1" lang="en-US" altLang="ja-JP" sz="2200" dirty="0">
                <a:solidFill>
                  <a:schemeClr val="tx1">
                    <a:lumMod val="85000"/>
                    <a:lumOff val="15000"/>
                  </a:schemeClr>
                </a:solidFill>
                <a:latin typeface="Meiryo UI" panose="020B0604030504040204" pitchFamily="50" charset="-128"/>
                <a:ea typeface="Meiryo UI" panose="020B0604030504040204" pitchFamily="50" charset="-128"/>
              </a:rPr>
              <a:t>2</a:t>
            </a:r>
            <a:r>
              <a:rPr kumimoji="1" lang="ja-JP" altLang="en-US" sz="2200" dirty="0">
                <a:solidFill>
                  <a:schemeClr val="tx1">
                    <a:lumMod val="85000"/>
                    <a:lumOff val="15000"/>
                  </a:schemeClr>
                </a:solidFill>
                <a:latin typeface="Meiryo UI" panose="020B0604030504040204" pitchFamily="50" charset="-128"/>
                <a:ea typeface="Meiryo UI" panose="020B0604030504040204" pitchFamily="50" charset="-128"/>
              </a:rPr>
              <a:t>番 出口）徒歩</a:t>
            </a:r>
            <a:r>
              <a:rPr kumimoji="1" lang="en-US" altLang="ja-JP" sz="2200" dirty="0">
                <a:solidFill>
                  <a:schemeClr val="tx1">
                    <a:lumMod val="85000"/>
                    <a:lumOff val="15000"/>
                  </a:schemeClr>
                </a:solidFill>
                <a:latin typeface="Meiryo UI" panose="020B0604030504040204" pitchFamily="50" charset="-128"/>
                <a:ea typeface="Meiryo UI" panose="020B0604030504040204" pitchFamily="50" charset="-128"/>
              </a:rPr>
              <a:t>0</a:t>
            </a:r>
            <a:r>
              <a:rPr kumimoji="1" lang="ja-JP" altLang="en-US" sz="2200" dirty="0">
                <a:solidFill>
                  <a:schemeClr val="tx1">
                    <a:lumMod val="85000"/>
                    <a:lumOff val="15000"/>
                  </a:schemeClr>
                </a:solidFill>
                <a:latin typeface="Meiryo UI" panose="020B0604030504040204" pitchFamily="50" charset="-128"/>
                <a:ea typeface="Meiryo UI" panose="020B0604030504040204" pitchFamily="50" charset="-128"/>
              </a:rPr>
              <a:t>分</a:t>
            </a:r>
            <a:endParaRPr kumimoji="1" lang="en-US" altLang="ja-JP" sz="2200" dirty="0">
              <a:solidFill>
                <a:schemeClr val="tx1">
                  <a:lumMod val="85000"/>
                  <a:lumOff val="1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200" dirty="0">
                <a:solidFill>
                  <a:schemeClr val="tx1">
                    <a:lumMod val="85000"/>
                    <a:lumOff val="15000"/>
                  </a:schemeClr>
                </a:solidFill>
                <a:latin typeface="Meiryo UI" panose="020B0604030504040204" pitchFamily="50" charset="-128"/>
                <a:ea typeface="Meiryo UI" panose="020B0604030504040204" pitchFamily="50" charset="-128"/>
              </a:rPr>
              <a:t>　　・都営三田線「白山」駅下車（</a:t>
            </a:r>
            <a:r>
              <a:rPr kumimoji="1" lang="en-US" altLang="ja-JP" sz="2200" dirty="0">
                <a:solidFill>
                  <a:schemeClr val="tx1">
                    <a:lumMod val="85000"/>
                    <a:lumOff val="15000"/>
                  </a:schemeClr>
                </a:solidFill>
                <a:latin typeface="Meiryo UI" panose="020B0604030504040204" pitchFamily="50" charset="-128"/>
                <a:ea typeface="Meiryo UI" panose="020B0604030504040204" pitchFamily="50" charset="-128"/>
              </a:rPr>
              <a:t>A2 </a:t>
            </a:r>
            <a:r>
              <a:rPr kumimoji="1" lang="ja-JP" altLang="en-US" sz="2200" dirty="0">
                <a:solidFill>
                  <a:schemeClr val="tx1">
                    <a:lumMod val="85000"/>
                    <a:lumOff val="15000"/>
                  </a:schemeClr>
                </a:solidFill>
                <a:latin typeface="Meiryo UI" panose="020B0604030504040204" pitchFamily="50" charset="-128"/>
                <a:ea typeface="Meiryo UI" panose="020B0604030504040204" pitchFamily="50" charset="-128"/>
              </a:rPr>
              <a:t>出口）徒歩</a:t>
            </a:r>
            <a:r>
              <a:rPr kumimoji="1" lang="en-US" altLang="ja-JP" sz="2200" dirty="0">
                <a:solidFill>
                  <a:schemeClr val="tx1">
                    <a:lumMod val="85000"/>
                    <a:lumOff val="15000"/>
                  </a:schemeClr>
                </a:solidFill>
                <a:latin typeface="Meiryo UI" panose="020B0604030504040204" pitchFamily="50" charset="-128"/>
                <a:ea typeface="Meiryo UI" panose="020B0604030504040204" pitchFamily="50" charset="-128"/>
              </a:rPr>
              <a:t>10</a:t>
            </a:r>
            <a:r>
              <a:rPr kumimoji="1" lang="ja-JP" altLang="en-US" sz="2200" dirty="0">
                <a:solidFill>
                  <a:schemeClr val="tx1">
                    <a:lumMod val="85000"/>
                    <a:lumOff val="15000"/>
                  </a:schemeClr>
                </a:solidFill>
                <a:latin typeface="Meiryo UI" panose="020B0604030504040204" pitchFamily="50" charset="-128"/>
                <a:ea typeface="Meiryo UI" panose="020B0604030504040204" pitchFamily="50" charset="-128"/>
              </a:rPr>
              <a:t>分</a:t>
            </a:r>
            <a:endParaRPr kumimoji="1" lang="en-US" altLang="ja-JP" sz="2200" dirty="0">
              <a:solidFill>
                <a:schemeClr val="tx1">
                  <a:lumMod val="85000"/>
                  <a:lumOff val="1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200" dirty="0">
                <a:solidFill>
                  <a:schemeClr val="tx1">
                    <a:lumMod val="85000"/>
                    <a:lumOff val="15000"/>
                  </a:schemeClr>
                </a:solidFill>
                <a:latin typeface="Meiryo UI" panose="020B0604030504040204" pitchFamily="50" charset="-128"/>
                <a:ea typeface="Meiryo UI" panose="020B0604030504040204" pitchFamily="50" charset="-128"/>
              </a:rPr>
              <a:t>　　・東京メトロ千代田線「根津」駅（</a:t>
            </a:r>
            <a:r>
              <a:rPr kumimoji="1" lang="en-US" altLang="ja-JP" sz="2200" dirty="0">
                <a:solidFill>
                  <a:schemeClr val="tx1">
                    <a:lumMod val="85000"/>
                    <a:lumOff val="15000"/>
                  </a:schemeClr>
                </a:solidFill>
                <a:latin typeface="Meiryo UI" panose="020B0604030504040204" pitchFamily="50" charset="-128"/>
                <a:ea typeface="Meiryo UI" panose="020B0604030504040204" pitchFamily="50" charset="-128"/>
              </a:rPr>
              <a:t>1</a:t>
            </a:r>
            <a:r>
              <a:rPr kumimoji="1" lang="ja-JP" altLang="en-US" sz="2200" dirty="0">
                <a:solidFill>
                  <a:schemeClr val="tx1">
                    <a:lumMod val="85000"/>
                    <a:lumOff val="15000"/>
                  </a:schemeClr>
                </a:solidFill>
                <a:latin typeface="Meiryo UI" panose="020B0604030504040204" pitchFamily="50" charset="-128"/>
                <a:ea typeface="Meiryo UI" panose="020B0604030504040204" pitchFamily="50" charset="-128"/>
              </a:rPr>
              <a:t>番 出口）徒歩</a:t>
            </a:r>
            <a:r>
              <a:rPr kumimoji="1" lang="en-US" altLang="ja-JP" sz="2200" dirty="0">
                <a:solidFill>
                  <a:schemeClr val="tx1">
                    <a:lumMod val="85000"/>
                    <a:lumOff val="15000"/>
                  </a:schemeClr>
                </a:solidFill>
                <a:latin typeface="Meiryo UI" panose="020B0604030504040204" pitchFamily="50" charset="-128"/>
                <a:ea typeface="Meiryo UI" panose="020B0604030504040204" pitchFamily="50" charset="-128"/>
              </a:rPr>
              <a:t>10</a:t>
            </a:r>
            <a:r>
              <a:rPr kumimoji="1" lang="ja-JP" altLang="en-US" sz="2200" dirty="0">
                <a:solidFill>
                  <a:schemeClr val="tx1">
                    <a:lumMod val="85000"/>
                    <a:lumOff val="15000"/>
                  </a:schemeClr>
                </a:solidFill>
                <a:latin typeface="Meiryo UI" panose="020B0604030504040204" pitchFamily="50" charset="-128"/>
                <a:ea typeface="Meiryo UI" panose="020B0604030504040204" pitchFamily="50" charset="-128"/>
              </a:rPr>
              <a:t>分</a:t>
            </a:r>
          </a:p>
          <a:p>
            <a:pPr marL="21590" indent="-6350">
              <a:lnSpc>
                <a:spcPct val="111000"/>
              </a:lnSpc>
              <a:spcAft>
                <a:spcPts val="25"/>
              </a:spcAft>
            </a:pPr>
            <a:r>
              <a:rPr lang="ja-JP" altLang="en-US"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rPr>
              <a:t>　</a:t>
            </a:r>
            <a:endParaRPr lang="ja-JP" altLang="ja-JP" sz="18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p:txBody>
      </p:sp>
      <p:pic>
        <p:nvPicPr>
          <p:cNvPr id="7" name="図 6">
            <a:extLst>
              <a:ext uri="{FF2B5EF4-FFF2-40B4-BE49-F238E27FC236}">
                <a16:creationId xmlns:a16="http://schemas.microsoft.com/office/drawing/2014/main" id="{8458ADF8-8BB2-93E2-FDD7-7AE2F2866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124" y="3429000"/>
            <a:ext cx="3573232" cy="2563298"/>
          </a:xfrm>
          <a:prstGeom prst="rect">
            <a:avLst/>
          </a:prstGeom>
        </p:spPr>
      </p:pic>
    </p:spTree>
    <p:extLst>
      <p:ext uri="{BB962C8B-B14F-4D97-AF65-F5344CB8AC3E}">
        <p14:creationId xmlns:p14="http://schemas.microsoft.com/office/powerpoint/2010/main" val="146309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2" y="259573"/>
            <a:ext cx="9073663"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2.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第</a:t>
              </a: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63</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回インナー大会概要について</a:t>
              </a:r>
            </a:p>
          </p:txBody>
        </p:sp>
      </p:grpSp>
      <p:sp>
        <p:nvSpPr>
          <p:cNvPr id="6" name="テキスト ボックス 5">
            <a:extLst>
              <a:ext uri="{FF2B5EF4-FFF2-40B4-BE49-F238E27FC236}">
                <a16:creationId xmlns:a16="http://schemas.microsoft.com/office/drawing/2014/main" id="{11844E58-3443-57E3-4363-58EB3DFE05D2}"/>
              </a:ext>
            </a:extLst>
          </p:cNvPr>
          <p:cNvSpPr txBox="1"/>
          <p:nvPr/>
        </p:nvSpPr>
        <p:spPr>
          <a:xfrm>
            <a:off x="382173" y="1589649"/>
            <a:ext cx="11464686" cy="4368119"/>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rPr>
              <a:t>2023</a:t>
            </a: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年度 大会コンセプト</a:t>
            </a:r>
            <a:endPar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endParaRPr>
          </a:p>
          <a:p>
            <a:pPr marL="146050" indent="-6350" algn="ctr">
              <a:lnSpc>
                <a:spcPct val="150000"/>
              </a:lnSpc>
              <a:spcAft>
                <a:spcPts val="25"/>
              </a:spcAft>
            </a:pPr>
            <a:r>
              <a:rPr kumimoji="1" lang="ja-JP" altLang="en-US" sz="2000" b="1" u="sng" dirty="0">
                <a:solidFill>
                  <a:schemeClr val="tx1">
                    <a:lumMod val="85000"/>
                    <a:lumOff val="15000"/>
                  </a:schemeClr>
                </a:solidFill>
                <a:latin typeface="Meiryo UI" panose="020B0604030504040204" pitchFamily="50" charset="-128"/>
                <a:ea typeface="Meiryo UI" panose="020B0604030504040204" pitchFamily="50" charset="-128"/>
              </a:rPr>
              <a:t>　</a:t>
            </a:r>
            <a:r>
              <a:rPr lang="en-US" altLang="ja-JP" sz="3600" b="1" u="sng"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3600" b="1" u="sng" dirty="0">
                <a:solidFill>
                  <a:schemeClr val="tx1">
                    <a:lumMod val="85000"/>
                    <a:lumOff val="15000"/>
                  </a:schemeClr>
                </a:solidFill>
                <a:latin typeface="Meiryo UI" panose="020B0604030504040204" pitchFamily="50" charset="-128"/>
                <a:ea typeface="Meiryo UI" panose="020B0604030504040204" pitchFamily="50" charset="-128"/>
              </a:rPr>
              <a:t>　再生→次世代へ　</a:t>
            </a:r>
            <a:r>
              <a:rPr lang="en-US" altLang="ja-JP" sz="3600" b="1" u="sng" dirty="0">
                <a:solidFill>
                  <a:schemeClr val="tx1">
                    <a:lumMod val="85000"/>
                    <a:lumOff val="15000"/>
                  </a:schemeClr>
                </a:solidFill>
                <a:latin typeface="Meiryo UI" panose="020B0604030504040204" pitchFamily="50" charset="-128"/>
                <a:ea typeface="Meiryo UI" panose="020B0604030504040204" pitchFamily="50" charset="-128"/>
              </a:rPr>
              <a:t>』</a:t>
            </a:r>
          </a:p>
          <a:p>
            <a:pPr marL="8890">
              <a:lnSpc>
                <a:spcPct val="150000"/>
              </a:lnSpc>
              <a:spcAft>
                <a:spcPts val="475"/>
              </a:spcAft>
            </a:pPr>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ja-JP"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rPr>
              <a:t>２０２３年度大会全体のコンセプトは、「再生→次世代へ」です。</a:t>
            </a:r>
          </a:p>
          <a:p>
            <a:pPr marL="8890">
              <a:lnSpc>
                <a:spcPct val="150000"/>
              </a:lnSpc>
              <a:spcAft>
                <a:spcPts val="475"/>
              </a:spcAft>
            </a:pPr>
            <a:r>
              <a:rPr lang="ja-JP" altLang="en-US"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rPr>
              <a:t>　</a:t>
            </a:r>
            <a:r>
              <a:rPr lang="ja-JP" altLang="ja-JP"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rPr>
              <a:t>近年、インナー大会のマンネリ化が懸念されてきています。約６０年と長きにわたって開催されてきたこともあり、似たよう</a:t>
            </a:r>
            <a:r>
              <a:rPr lang="ja-JP" altLang="en-US"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rPr>
              <a:t>　</a:t>
            </a:r>
            <a:endParaRPr lang="en-US" altLang="ja-JP"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endParaRPr>
          </a:p>
          <a:p>
            <a:pPr marL="8890">
              <a:lnSpc>
                <a:spcPct val="150000"/>
              </a:lnSpc>
              <a:spcAft>
                <a:spcPts val="475"/>
              </a:spcAft>
            </a:pPr>
            <a:r>
              <a:rPr lang="ja-JP" altLang="en-US"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rPr>
              <a:t>　</a:t>
            </a:r>
            <a:r>
              <a:rPr lang="ja-JP" altLang="ja-JP"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rPr>
              <a:t>な内容のプレゼンや討論が行われていることが事実となっています。そこで、今年度の大会では、今まで行ってこなかった</a:t>
            </a:r>
            <a:endParaRPr lang="en-US" altLang="ja-JP"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endParaRPr>
          </a:p>
          <a:p>
            <a:pPr marL="8890">
              <a:lnSpc>
                <a:spcPct val="150000"/>
              </a:lnSpc>
              <a:spcAft>
                <a:spcPts val="475"/>
              </a:spcAft>
            </a:pPr>
            <a:r>
              <a:rPr lang="ja-JP" altLang="en-US"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rPr>
              <a:t>　</a:t>
            </a:r>
            <a:r>
              <a:rPr lang="ja-JP" altLang="ja-JP"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rPr>
              <a:t>トークテーマ</a:t>
            </a:r>
            <a:r>
              <a:rPr lang="ja-JP" altLang="en-US"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rPr>
              <a:t>や</a:t>
            </a:r>
            <a:r>
              <a:rPr lang="ja-JP" altLang="ja-JP"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rPr>
              <a:t>形式でのプレゼン</a:t>
            </a:r>
            <a:r>
              <a:rPr lang="ja-JP" altLang="en-US"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rPr>
              <a:t>・</a:t>
            </a:r>
            <a:r>
              <a:rPr lang="ja-JP" altLang="ja-JP"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rPr>
              <a:t>討論を行っていただきたいと考えています。</a:t>
            </a:r>
          </a:p>
          <a:p>
            <a:pPr marL="8890">
              <a:lnSpc>
                <a:spcPct val="150000"/>
              </a:lnSpc>
              <a:spcAft>
                <a:spcPts val="475"/>
              </a:spcAft>
            </a:pPr>
            <a:r>
              <a:rPr lang="ja-JP" altLang="en-US"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rPr>
              <a:t>　</a:t>
            </a:r>
            <a:r>
              <a:rPr lang="ja-JP" altLang="ja-JP"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rPr>
              <a:t>また、新型コロナウイルス感染症の脅威も落ち着いて来ており、ようやく私たちの日常が戻りつつあります。アフターコロナ</a:t>
            </a:r>
            <a:endParaRPr lang="en-US" altLang="ja-JP"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endParaRPr>
          </a:p>
          <a:p>
            <a:pPr marL="8890">
              <a:lnSpc>
                <a:spcPct val="150000"/>
              </a:lnSpc>
              <a:spcAft>
                <a:spcPts val="475"/>
              </a:spcAft>
            </a:pPr>
            <a:r>
              <a:rPr lang="ja-JP" altLang="en-US"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rPr>
              <a:t>　</a:t>
            </a:r>
            <a:r>
              <a:rPr lang="ja-JP" altLang="ja-JP" sz="1900" kern="100" dirty="0">
                <a:solidFill>
                  <a:schemeClr val="tx1">
                    <a:lumMod val="85000"/>
                    <a:lumOff val="15000"/>
                  </a:schemeClr>
                </a:solidFill>
                <a:effectLst/>
                <a:latin typeface="Meiryo UI" panose="020B0604030504040204" pitchFamily="50" charset="-128"/>
                <a:ea typeface="Meiryo UI" panose="020B0604030504040204" pitchFamily="50" charset="-128"/>
                <a:cs typeface="Yu Gothic UI" panose="020B0500000000000000" pitchFamily="50" charset="-128"/>
              </a:rPr>
              <a:t>後の第一歩としてこのインナー大会も再出発していきたいという思いをこのコンセプトに込めました。</a:t>
            </a:r>
          </a:p>
        </p:txBody>
      </p:sp>
    </p:spTree>
    <p:extLst>
      <p:ext uri="{BB962C8B-B14F-4D97-AF65-F5344CB8AC3E}">
        <p14:creationId xmlns:p14="http://schemas.microsoft.com/office/powerpoint/2010/main" val="2792690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2" y="259573"/>
            <a:ext cx="9073663"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2.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第</a:t>
              </a: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63</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回インナー大会概要について</a:t>
              </a:r>
            </a:p>
          </p:txBody>
        </p:sp>
      </p:grpSp>
      <p:sp>
        <p:nvSpPr>
          <p:cNvPr id="6" name="テキスト ボックス 5">
            <a:extLst>
              <a:ext uri="{FF2B5EF4-FFF2-40B4-BE49-F238E27FC236}">
                <a16:creationId xmlns:a16="http://schemas.microsoft.com/office/drawing/2014/main" id="{11844E58-3443-57E3-4363-58EB3DFE05D2}"/>
              </a:ext>
            </a:extLst>
          </p:cNvPr>
          <p:cNvSpPr txBox="1"/>
          <p:nvPr/>
        </p:nvSpPr>
        <p:spPr>
          <a:xfrm>
            <a:off x="382173" y="1263956"/>
            <a:ext cx="11427654" cy="4935967"/>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kumimoji="1" lang="ja-JP" altLang="en-US" sz="2400" b="1" dirty="0">
                <a:solidFill>
                  <a:schemeClr val="tx1">
                    <a:lumMod val="85000"/>
                    <a:lumOff val="15000"/>
                  </a:schemeClr>
                </a:solidFill>
                <a:latin typeface="Meiryo UI" panose="020B0604030504040204" pitchFamily="50" charset="-128"/>
                <a:ea typeface="Meiryo UI" panose="020B0604030504040204" pitchFamily="50" charset="-128"/>
              </a:rPr>
              <a:t>プレゼン部門参加条件について</a:t>
            </a:r>
            <a:endParaRPr kumimoji="1" lang="en-US" altLang="ja-JP" sz="2400" b="1" dirty="0">
              <a:solidFill>
                <a:schemeClr val="tx1">
                  <a:lumMod val="85000"/>
                  <a:lumOff val="15000"/>
                </a:schemeClr>
              </a:solidFill>
              <a:latin typeface="Meiryo UI" panose="020B0604030504040204" pitchFamily="50" charset="-128"/>
              <a:ea typeface="Meiryo UI" panose="020B0604030504040204" pitchFamily="50" charset="-128"/>
            </a:endParaRPr>
          </a:p>
          <a:p>
            <a:pPr marL="457200" indent="-457200">
              <a:lnSpc>
                <a:spcPct val="150000"/>
              </a:lnSpc>
              <a:buAutoNum type="arabicPeriod"/>
            </a:pPr>
            <a:r>
              <a:rPr lang="ja-JP" altLang="en-US" sz="1900" b="1" dirty="0">
                <a:solidFill>
                  <a:schemeClr val="tx1">
                    <a:lumMod val="85000"/>
                    <a:lumOff val="15000"/>
                  </a:schemeClr>
                </a:solidFill>
                <a:latin typeface="Meiryo UI" panose="020B0604030504040204" pitchFamily="50" charset="-128"/>
                <a:ea typeface="Meiryo UI" panose="020B0604030504040204" pitchFamily="50" charset="-128"/>
              </a:rPr>
              <a:t>参加される方全員が「プレゼン部門参加要項」をよく読み、ご同意のうえお申し込みください。</a:t>
            </a:r>
            <a:endParaRPr lang="en-US" altLang="ja-JP" sz="1900" b="1" dirty="0">
              <a:solidFill>
                <a:schemeClr val="tx1">
                  <a:lumMod val="85000"/>
                  <a:lumOff val="15000"/>
                </a:schemeClr>
              </a:solidFill>
              <a:latin typeface="Meiryo UI" panose="020B0604030504040204" pitchFamily="50" charset="-128"/>
              <a:ea typeface="Meiryo UI" panose="020B0604030504040204" pitchFamily="50" charset="-128"/>
            </a:endParaRPr>
          </a:p>
          <a:p>
            <a:pPr>
              <a:lnSpc>
                <a:spcPct val="150000"/>
              </a:lnSpc>
            </a:pPr>
            <a:endParaRPr lang="en-US" altLang="ja-JP" sz="1050" b="1" dirty="0">
              <a:solidFill>
                <a:schemeClr val="tx1">
                  <a:lumMod val="85000"/>
                  <a:lumOff val="15000"/>
                </a:schemeClr>
              </a:solidFill>
              <a:latin typeface="Meiryo UI" panose="020B0604030504040204" pitchFamily="50" charset="-128"/>
              <a:ea typeface="Meiryo UI" panose="020B0604030504040204" pitchFamily="50" charset="-128"/>
            </a:endParaRPr>
          </a:p>
          <a:p>
            <a:pPr>
              <a:spcAft>
                <a:spcPts val="600"/>
              </a:spcAft>
            </a:pPr>
            <a:r>
              <a:rPr lang="en-US" altLang="ja-JP" sz="1900" b="1" dirty="0">
                <a:solidFill>
                  <a:schemeClr val="tx1">
                    <a:lumMod val="85000"/>
                    <a:lumOff val="15000"/>
                  </a:schemeClr>
                </a:solidFill>
                <a:latin typeface="Meiryo UI" panose="020B0604030504040204" pitchFamily="50" charset="-128"/>
                <a:ea typeface="Meiryo UI" panose="020B0604030504040204" pitchFamily="50" charset="-128"/>
              </a:rPr>
              <a:t>2. </a:t>
            </a:r>
            <a:r>
              <a:rPr lang="ja-JP" altLang="en-US" sz="1900" b="1" dirty="0">
                <a:solidFill>
                  <a:schemeClr val="tx1">
                    <a:lumMod val="85000"/>
                    <a:lumOff val="15000"/>
                  </a:schemeClr>
                </a:solidFill>
                <a:latin typeface="Meiryo UI" panose="020B0604030504040204" pitchFamily="50" charset="-128"/>
                <a:ea typeface="Meiryo UI" panose="020B0604030504040204" pitchFamily="50" charset="-128"/>
              </a:rPr>
              <a:t>「加盟校」または「参加校」であること</a:t>
            </a:r>
            <a:endParaRPr lang="en-US" altLang="ja-JP" sz="1900" b="1" dirty="0">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1900" b="1"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rPr>
              <a:t>ただし、加盟校に所属していない大学（ゼミ単位）の学生でも参加は可能です。この場合は「準加盟校」もしくは</a:t>
            </a:r>
            <a:endParaRPr lang="en-US" altLang="ja-JP" sz="1900" dirty="0">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rPr>
              <a:t>　　「参加校」の扱いとさせていただきます。</a:t>
            </a:r>
            <a:endParaRPr lang="en-US" altLang="ja-JP" sz="1900" dirty="0">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1900" b="1"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rPr>
              <a:t>準加盟校のゼミはインナー大会（討論部門含む）参加にあたり</a:t>
            </a:r>
            <a:r>
              <a:rPr lang="en-US" altLang="ja-JP" sz="1900" dirty="0">
                <a:solidFill>
                  <a:schemeClr val="tx1">
                    <a:lumMod val="85000"/>
                    <a:lumOff val="15000"/>
                  </a:schemeClr>
                </a:solidFill>
                <a:latin typeface="Meiryo UI" panose="020B0604030504040204" pitchFamily="50" charset="-128"/>
                <a:ea typeface="Meiryo UI" panose="020B0604030504040204" pitchFamily="50" charset="-128"/>
              </a:rPr>
              <a:t>1</a:t>
            </a:r>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rPr>
              <a:t>ゼミにつき</a:t>
            </a:r>
            <a:r>
              <a:rPr lang="en-US" altLang="ja-JP" sz="1900" b="1" u="sng" dirty="0">
                <a:solidFill>
                  <a:schemeClr val="tx1">
                    <a:lumMod val="85000"/>
                    <a:lumOff val="15000"/>
                  </a:schemeClr>
                </a:solidFill>
                <a:latin typeface="Meiryo UI" panose="020B0604030504040204" pitchFamily="50" charset="-128"/>
                <a:ea typeface="Meiryo UI" panose="020B0604030504040204" pitchFamily="50" charset="-128"/>
              </a:rPr>
              <a:t>2,000</a:t>
            </a:r>
            <a:r>
              <a:rPr lang="ja-JP" altLang="en-US" sz="1900" b="1" u="sng" dirty="0">
                <a:solidFill>
                  <a:schemeClr val="tx1">
                    <a:lumMod val="85000"/>
                    <a:lumOff val="15000"/>
                  </a:schemeClr>
                </a:solidFill>
                <a:latin typeface="Meiryo UI" panose="020B0604030504040204" pitchFamily="50" charset="-128"/>
                <a:ea typeface="Meiryo UI" panose="020B0604030504040204" pitchFamily="50" charset="-128"/>
              </a:rPr>
              <a:t>円</a:t>
            </a:r>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rPr>
              <a:t>の準加盟校費を頂戴いたし</a:t>
            </a:r>
            <a:endParaRPr lang="en-US" altLang="ja-JP" sz="1900" dirty="0">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rPr>
              <a:t>　　ます。詳細は</a:t>
            </a:r>
            <a:r>
              <a:rPr lang="en-US" altLang="ja-JP" sz="1900" dirty="0">
                <a:solidFill>
                  <a:schemeClr val="tx1">
                    <a:lumMod val="85000"/>
                    <a:lumOff val="15000"/>
                  </a:schemeClr>
                </a:solidFill>
                <a:latin typeface="Meiryo UI" panose="020B0604030504040204" pitchFamily="50" charset="-128"/>
                <a:ea typeface="Meiryo UI" panose="020B0604030504040204" pitchFamily="50" charset="-128"/>
              </a:rPr>
              <a:t>15</a:t>
            </a:r>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rPr>
              <a:t>～</a:t>
            </a:r>
            <a:r>
              <a:rPr lang="en-US" altLang="ja-JP" sz="1900" dirty="0">
                <a:solidFill>
                  <a:schemeClr val="tx1">
                    <a:lumMod val="85000"/>
                    <a:lumOff val="15000"/>
                  </a:schemeClr>
                </a:solidFill>
                <a:latin typeface="Meiryo UI" panose="020B0604030504040204" pitchFamily="50" charset="-128"/>
                <a:ea typeface="Meiryo UI" panose="020B0604030504040204" pitchFamily="50" charset="-128"/>
              </a:rPr>
              <a:t>16</a:t>
            </a:r>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rPr>
              <a:t>ページをご覧ください。</a:t>
            </a:r>
            <a:endParaRPr lang="en-US" altLang="ja-JP" sz="1900" b="1" dirty="0">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1900" b="1"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rPr>
              <a:t> ご自身の大学が「加盟校」であるか判断がつかない場合は、インナー大会</a:t>
            </a:r>
            <a:r>
              <a:rPr lang="en-US" altLang="ja-JP" sz="1900" dirty="0">
                <a:solidFill>
                  <a:schemeClr val="tx1">
                    <a:lumMod val="85000"/>
                    <a:lumOff val="15000"/>
                  </a:schemeClr>
                </a:solidFill>
                <a:latin typeface="Meiryo UI" panose="020B0604030504040204" pitchFamily="50" charset="-128"/>
                <a:ea typeface="Meiryo UI" panose="020B0604030504040204" pitchFamily="50" charset="-128"/>
              </a:rPr>
              <a:t>HP</a:t>
            </a:r>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rPr>
              <a:t>でご確認ください。</a:t>
            </a:r>
            <a:endParaRPr lang="en-US" altLang="ja-JP" sz="1900" dirty="0">
              <a:solidFill>
                <a:schemeClr val="tx1">
                  <a:lumMod val="85000"/>
                  <a:lumOff val="15000"/>
                </a:schemeClr>
              </a:solidFill>
              <a:latin typeface="Meiryo UI" panose="020B0604030504040204" pitchFamily="50" charset="-128"/>
              <a:ea typeface="Meiryo UI" panose="020B0604030504040204" pitchFamily="50" charset="-128"/>
            </a:endParaRPr>
          </a:p>
          <a:p>
            <a:endParaRPr lang="en-US" altLang="ja-JP" sz="1050" dirty="0">
              <a:solidFill>
                <a:schemeClr val="tx1">
                  <a:lumMod val="85000"/>
                  <a:lumOff val="15000"/>
                </a:schemeClr>
              </a:solidFill>
              <a:latin typeface="Meiryo UI" panose="020B0604030504040204" pitchFamily="50" charset="-128"/>
              <a:ea typeface="Meiryo UI" panose="020B0604030504040204" pitchFamily="50" charset="-128"/>
            </a:endParaRPr>
          </a:p>
          <a:p>
            <a:pPr>
              <a:spcBef>
                <a:spcPts val="600"/>
              </a:spcBef>
              <a:spcAft>
                <a:spcPts val="600"/>
              </a:spcAft>
            </a:pPr>
            <a:r>
              <a:rPr lang="ja-JP" altLang="en-US" sz="1900" b="1" dirty="0">
                <a:solidFill>
                  <a:schemeClr val="tx1">
                    <a:lumMod val="85000"/>
                    <a:lumOff val="15000"/>
                  </a:schemeClr>
                </a:solidFill>
                <a:latin typeface="Meiryo UI" panose="020B0604030504040204" pitchFamily="50" charset="-128"/>
                <a:ea typeface="Meiryo UI" panose="020B0604030504040204" pitchFamily="50" charset="-128"/>
              </a:rPr>
              <a:t> </a:t>
            </a:r>
            <a:r>
              <a:rPr lang="en-US" altLang="ja-JP" sz="1900" b="1"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900" b="1" dirty="0">
                <a:solidFill>
                  <a:schemeClr val="tx1">
                    <a:lumMod val="85000"/>
                    <a:lumOff val="15000"/>
                  </a:schemeClr>
                </a:solidFill>
                <a:latin typeface="Meiryo UI" panose="020B0604030504040204" pitchFamily="50" charset="-128"/>
                <a:ea typeface="Meiryo UI" panose="020B0604030504040204" pitchFamily="50" charset="-128"/>
              </a:rPr>
              <a:t>加盟校に加入希望される大学・学部の方</a:t>
            </a:r>
            <a:r>
              <a:rPr lang="en-US" altLang="ja-JP" sz="1900" b="1" dirty="0">
                <a:solidFill>
                  <a:schemeClr val="tx1">
                    <a:lumMod val="85000"/>
                    <a:lumOff val="15000"/>
                  </a:schemeClr>
                </a:solidFill>
                <a:latin typeface="Meiryo UI" panose="020B0604030504040204" pitchFamily="50" charset="-128"/>
                <a:ea typeface="Meiryo UI" panose="020B0604030504040204" pitchFamily="50" charset="-128"/>
              </a:rPr>
              <a:t>】</a:t>
            </a:r>
          </a:p>
          <a:p>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rPr>
              <a:t>　　</a:t>
            </a:r>
            <a:r>
              <a:rPr lang="en-US" altLang="ja-JP" sz="1900"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rPr>
              <a:t>インナー大会</a:t>
            </a:r>
            <a:r>
              <a:rPr lang="en-US" altLang="ja-JP" sz="1900" dirty="0">
                <a:solidFill>
                  <a:schemeClr val="tx1">
                    <a:lumMod val="85000"/>
                    <a:lumOff val="15000"/>
                  </a:schemeClr>
                </a:solidFill>
                <a:latin typeface="Meiryo UI" panose="020B0604030504040204" pitchFamily="50" charset="-128"/>
                <a:ea typeface="Meiryo UI" panose="020B0604030504040204" pitchFamily="50" charset="-128"/>
              </a:rPr>
              <a:t>HP</a:t>
            </a:r>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rPr>
              <a:t>内にございます専用フォームより、お問い合わせください。</a:t>
            </a:r>
            <a:endParaRPr lang="en-US" altLang="ja-JP" sz="1900" dirty="0">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rPr>
              <a:t>　　 準加盟校から加盟校になると加盟校費が学部全体として</a:t>
            </a:r>
            <a:r>
              <a:rPr lang="en-US" altLang="ja-JP" sz="1900" b="1" u="sng" dirty="0">
                <a:solidFill>
                  <a:schemeClr val="tx1">
                    <a:lumMod val="85000"/>
                    <a:lumOff val="15000"/>
                  </a:schemeClr>
                </a:solidFill>
                <a:latin typeface="Meiryo UI" panose="020B0604030504040204" pitchFamily="50" charset="-128"/>
                <a:ea typeface="Meiryo UI" panose="020B0604030504040204" pitchFamily="50" charset="-128"/>
              </a:rPr>
              <a:t>7,000</a:t>
            </a:r>
            <a:r>
              <a:rPr lang="ja-JP" altLang="en-US" sz="1900" b="1" u="sng" dirty="0">
                <a:solidFill>
                  <a:schemeClr val="tx1">
                    <a:lumMod val="85000"/>
                    <a:lumOff val="15000"/>
                  </a:schemeClr>
                </a:solidFill>
                <a:latin typeface="Meiryo UI" panose="020B0604030504040204" pitchFamily="50" charset="-128"/>
                <a:ea typeface="Meiryo UI" panose="020B0604030504040204" pitchFamily="50" charset="-128"/>
              </a:rPr>
              <a:t>円</a:t>
            </a:r>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rPr>
              <a:t>になります。</a:t>
            </a:r>
            <a:endParaRPr lang="en-US" altLang="ja-JP" sz="1900" dirty="0">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1900" dirty="0">
                <a:solidFill>
                  <a:schemeClr val="tx1">
                    <a:lumMod val="85000"/>
                    <a:lumOff val="15000"/>
                  </a:schemeClr>
                </a:solidFill>
                <a:latin typeface="Meiryo UI" panose="020B0604030504040204" pitchFamily="50" charset="-128"/>
                <a:ea typeface="Meiryo UI" panose="020B0604030504040204" pitchFamily="50" charset="-128"/>
              </a:rPr>
              <a:t> 　　</a:t>
            </a:r>
            <a:r>
              <a:rPr lang="en-US" altLang="ja-JP" sz="1900" b="1" dirty="0">
                <a:solidFill>
                  <a:srgbClr val="C00000"/>
                </a:solidFill>
                <a:latin typeface="Meiryo UI" panose="020B0604030504040204" pitchFamily="50" charset="-128"/>
                <a:ea typeface="Meiryo UI" panose="020B0604030504040204" pitchFamily="50" charset="-128"/>
              </a:rPr>
              <a:t>※</a:t>
            </a:r>
            <a:r>
              <a:rPr lang="ja-JP" altLang="en-US" sz="1900" b="1" dirty="0">
                <a:solidFill>
                  <a:srgbClr val="C00000"/>
                </a:solidFill>
                <a:latin typeface="Meiryo UI" panose="020B0604030504040204" pitchFamily="50" charset="-128"/>
                <a:ea typeface="Meiryo UI" panose="020B0604030504040204" pitchFamily="50" charset="-128"/>
              </a:rPr>
              <a:t>所属学部、または所属大学が加盟校費をお支払いの場合は討論部門、プレゼン部門共にゼミ単位での準加</a:t>
            </a:r>
            <a:endParaRPr lang="en-US" altLang="ja-JP" sz="1900" b="1" dirty="0">
              <a:solidFill>
                <a:srgbClr val="C00000"/>
              </a:solidFill>
              <a:latin typeface="Meiryo UI" panose="020B0604030504040204" pitchFamily="50" charset="-128"/>
              <a:ea typeface="Meiryo UI" panose="020B0604030504040204" pitchFamily="50" charset="-128"/>
            </a:endParaRPr>
          </a:p>
          <a:p>
            <a:r>
              <a:rPr lang="ja-JP" altLang="en-US" sz="1900" b="1" dirty="0">
                <a:solidFill>
                  <a:srgbClr val="C00000"/>
                </a:solidFill>
                <a:latin typeface="Meiryo UI" panose="020B0604030504040204" pitchFamily="50" charset="-128"/>
                <a:ea typeface="Meiryo UI" panose="020B0604030504040204" pitchFamily="50" charset="-128"/>
              </a:rPr>
              <a:t>　　　　盟校費のお支払いの必要はございません。</a:t>
            </a:r>
            <a:endParaRPr lang="en-US" altLang="ja-JP" sz="1900" b="1"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341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349ABB9-5630-B8E1-7D40-5A0F6D6305D6}"/>
              </a:ext>
            </a:extLst>
          </p:cNvPr>
          <p:cNvGrpSpPr/>
          <p:nvPr/>
        </p:nvGrpSpPr>
        <p:grpSpPr>
          <a:xfrm>
            <a:off x="-1" y="259573"/>
            <a:ext cx="7146390" cy="905551"/>
            <a:chOff x="-1" y="259573"/>
            <a:chExt cx="2982351" cy="905551"/>
          </a:xfrm>
        </p:grpSpPr>
        <p:sp>
          <p:nvSpPr>
            <p:cNvPr id="4" name="矢印: 五方向 3">
              <a:extLst>
                <a:ext uri="{FF2B5EF4-FFF2-40B4-BE49-F238E27FC236}">
                  <a16:creationId xmlns:a16="http://schemas.microsoft.com/office/drawing/2014/main" id="{4C69E6BE-BD14-04B4-A976-3CA8814E7669}"/>
                </a:ext>
              </a:extLst>
            </p:cNvPr>
            <p:cNvSpPr/>
            <p:nvPr/>
          </p:nvSpPr>
          <p:spPr>
            <a:xfrm>
              <a:off x="-1" y="259573"/>
              <a:ext cx="2982351" cy="905551"/>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2427513-EB4C-7458-3CA5-58AA23F41728}"/>
                </a:ext>
              </a:extLst>
            </p:cNvPr>
            <p:cNvSpPr txBox="1"/>
            <p:nvPr/>
          </p:nvSpPr>
          <p:spPr>
            <a:xfrm>
              <a:off x="-1" y="358405"/>
              <a:ext cx="2847606" cy="707886"/>
            </a:xfrm>
            <a:prstGeom prst="rect">
              <a:avLst/>
            </a:prstGeom>
            <a:noFill/>
          </p:spPr>
          <p:txBody>
            <a:bodyPr wrap="square" rtlCol="0">
              <a:spAutoFit/>
            </a:bodyPr>
            <a:lstStyle/>
            <a:p>
              <a:pPr algn="ctr"/>
              <a:r>
                <a:rPr kumimoji="1" lang="en-US" altLang="ja-JP" sz="4000" b="1" dirty="0">
                  <a:solidFill>
                    <a:schemeClr val="tx1">
                      <a:lumMod val="85000"/>
                      <a:lumOff val="15000"/>
                    </a:schemeClr>
                  </a:solidFill>
                  <a:latin typeface="Meiryo UI" panose="020B0604030504040204" pitchFamily="50" charset="-128"/>
                  <a:ea typeface="Meiryo UI" panose="020B0604030504040204" pitchFamily="50" charset="-128"/>
                </a:rPr>
                <a:t>3. </a:t>
              </a:r>
              <a:r>
                <a:rPr kumimoji="1" lang="ja-JP" altLang="en-US" sz="4000" b="1" dirty="0">
                  <a:solidFill>
                    <a:schemeClr val="tx1">
                      <a:lumMod val="85000"/>
                      <a:lumOff val="15000"/>
                    </a:schemeClr>
                  </a:solidFill>
                  <a:latin typeface="Meiryo UI" panose="020B0604030504040204" pitchFamily="50" charset="-128"/>
                  <a:ea typeface="Meiryo UI" panose="020B0604030504040204" pitchFamily="50" charset="-128"/>
                </a:rPr>
                <a:t>プレゼン部門スケジュール</a:t>
              </a:r>
            </a:p>
          </p:txBody>
        </p:sp>
      </p:grpSp>
      <p:graphicFrame>
        <p:nvGraphicFramePr>
          <p:cNvPr id="7" name="表 7">
            <a:extLst>
              <a:ext uri="{FF2B5EF4-FFF2-40B4-BE49-F238E27FC236}">
                <a16:creationId xmlns:a16="http://schemas.microsoft.com/office/drawing/2014/main" id="{D0AE334F-965F-1F13-4123-87EF7FC87036}"/>
              </a:ext>
            </a:extLst>
          </p:cNvPr>
          <p:cNvGraphicFramePr>
            <a:graphicFrameLocks noGrp="1"/>
          </p:cNvGraphicFramePr>
          <p:nvPr>
            <p:extLst>
              <p:ext uri="{D42A27DB-BD31-4B8C-83A1-F6EECF244321}">
                <p14:modId xmlns:p14="http://schemas.microsoft.com/office/powerpoint/2010/main" val="748954699"/>
              </p:ext>
            </p:extLst>
          </p:nvPr>
        </p:nvGraphicFramePr>
        <p:xfrm>
          <a:off x="356381" y="1788138"/>
          <a:ext cx="11479238" cy="3966591"/>
        </p:xfrm>
        <a:graphic>
          <a:graphicData uri="http://schemas.openxmlformats.org/drawingml/2006/table">
            <a:tbl>
              <a:tblPr firstRow="1" bandRow="1">
                <a:tableStyleId>{21E4AEA4-8DFA-4A89-87EB-49C32662AFE0}</a:tableStyleId>
              </a:tblPr>
              <a:tblGrid>
                <a:gridCol w="3329354">
                  <a:extLst>
                    <a:ext uri="{9D8B030D-6E8A-4147-A177-3AD203B41FA5}">
                      <a16:colId xmlns:a16="http://schemas.microsoft.com/office/drawing/2014/main" val="926112459"/>
                    </a:ext>
                  </a:extLst>
                </a:gridCol>
                <a:gridCol w="8149884">
                  <a:extLst>
                    <a:ext uri="{9D8B030D-6E8A-4147-A177-3AD203B41FA5}">
                      <a16:colId xmlns:a16="http://schemas.microsoft.com/office/drawing/2014/main" val="4156605758"/>
                    </a:ext>
                  </a:extLst>
                </a:gridCol>
              </a:tblGrid>
              <a:tr h="370840">
                <a:tc>
                  <a:txBody>
                    <a:bodyPr/>
                    <a:lstStyle/>
                    <a:p>
                      <a:r>
                        <a:rPr kumimoji="1" lang="ja-JP" altLang="en-US" dirty="0">
                          <a:solidFill>
                            <a:schemeClr val="bg1"/>
                          </a:solidFill>
                          <a:latin typeface="Meiryo UI" panose="020B0604030504040204" pitchFamily="50" charset="-128"/>
                          <a:ea typeface="Meiryo UI" panose="020B0604030504040204" pitchFamily="50" charset="-128"/>
                        </a:rPr>
                        <a:t>日程</a:t>
                      </a:r>
                    </a:p>
                  </a:txBody>
                  <a:tcPr/>
                </a:tc>
                <a:tc>
                  <a:txBody>
                    <a:bodyPr/>
                    <a:lstStyle/>
                    <a:p>
                      <a:r>
                        <a:rPr kumimoji="1" lang="ja-JP" altLang="en-US" dirty="0">
                          <a:solidFill>
                            <a:schemeClr val="bg1"/>
                          </a:solidFill>
                          <a:latin typeface="Meiryo UI" panose="020B0604030504040204" pitchFamily="50" charset="-128"/>
                          <a:ea typeface="Meiryo UI" panose="020B0604030504040204" pitchFamily="50" charset="-128"/>
                        </a:rPr>
                        <a:t>詳細</a:t>
                      </a:r>
                    </a:p>
                  </a:txBody>
                  <a:tcPr/>
                </a:tc>
                <a:extLst>
                  <a:ext uri="{0D108BD9-81ED-4DB2-BD59-A6C34878D82A}">
                    <a16:rowId xmlns:a16="http://schemas.microsoft.com/office/drawing/2014/main" val="3473529212"/>
                  </a:ext>
                </a:extLst>
              </a:tr>
              <a:tr h="370840">
                <a:tc>
                  <a:txBody>
                    <a:bodyPr/>
                    <a:lstStyle/>
                    <a:p>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4</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24</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日</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6</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16</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日</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金</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endPar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endParaRPr>
                    </a:p>
                  </a:txBody>
                  <a:tcPr/>
                </a:tc>
                <a:tc>
                  <a:txBody>
                    <a:bodyPr/>
                    <a:lstStyle/>
                    <a:p>
                      <a:r>
                        <a:rPr kumimoji="1" lang="ja-JP" altLang="ja-JP" sz="1800" b="1"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参加申込期間</a:t>
                      </a:r>
                      <a:endParaRPr kumimoji="1" lang="ja-JP"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endParaRPr>
                    </a:p>
                    <a:p>
                      <a:r>
                        <a:rPr kumimoji="1" lang="ja-JP"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大会</a:t>
                      </a:r>
                      <a:r>
                        <a:rPr kumimoji="1" lang="en-US"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HP</a:t>
                      </a:r>
                      <a:r>
                        <a:rPr kumimoji="1" lang="ja-JP"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上に掲載の</a:t>
                      </a:r>
                      <a:r>
                        <a:rPr kumimoji="1" lang="en-US"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Google</a:t>
                      </a:r>
                      <a:r>
                        <a:rPr kumimoji="1" lang="ja-JP"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フォームより、必要事項をご入力後、エントリーをいただきますようお願い致します。尚、参加チームが</a:t>
                      </a:r>
                      <a:r>
                        <a:rPr kumimoji="1" lang="en-US"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150</a:t>
                      </a:r>
                      <a:r>
                        <a:rPr kumimoji="1" lang="ja-JP" altLang="ja-JP" sz="1800" kern="1200" dirty="0">
                          <a:solidFill>
                            <a:schemeClr val="tx1">
                              <a:lumMod val="85000"/>
                              <a:lumOff val="15000"/>
                            </a:schemeClr>
                          </a:solidFill>
                          <a:effectLst/>
                          <a:latin typeface="Meiryo UI" panose="020B0604030504040204" pitchFamily="50" charset="-128"/>
                          <a:ea typeface="Meiryo UI" panose="020B0604030504040204" pitchFamily="50" charset="-128"/>
                          <a:cs typeface="+mn-cs"/>
                        </a:rPr>
                        <a:t>チームに達した時点で受付を締め切らせていただく場合がございます。予めご了承ください。</a:t>
                      </a:r>
                      <a:endParaRPr kumimoji="1" lang="ja-JP" altLang="en-US" dirty="0">
                        <a:solidFill>
                          <a:schemeClr val="tx1">
                            <a:lumMod val="85000"/>
                            <a:lumOff val="1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47576089"/>
                  </a:ext>
                </a:extLst>
              </a:tr>
              <a:tr h="370840">
                <a:tc>
                  <a:txBody>
                    <a:bodyPr/>
                    <a:lstStyle/>
                    <a:p>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5</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14</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日</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日</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endPar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endParaRPr>
                    </a:p>
                  </a:txBody>
                  <a:tcPr/>
                </a:tc>
                <a:tc>
                  <a:txBody>
                    <a:bodyPr/>
                    <a:lstStyle/>
                    <a:p>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第</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1</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回インナー大会説明会</a:t>
                      </a: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r>
                        <a:rPr kumimoji="1" lang="en-US" altLang="ja-JP" dirty="0">
                          <a:solidFill>
                            <a:schemeClr val="tx1">
                              <a:lumMod val="85000"/>
                              <a:lumOff val="15000"/>
                            </a:schemeClr>
                          </a:solidFill>
                          <a:latin typeface="Meiryo UI" panose="020B0604030504040204" pitchFamily="50" charset="-128"/>
                          <a:ea typeface="Meiryo UI" panose="020B0604030504040204" pitchFamily="50" charset="-128"/>
                        </a:rPr>
                        <a:t>Zoom</a:t>
                      </a:r>
                      <a:r>
                        <a:rPr kumimoji="1" lang="ja-JP" altLang="en-US" dirty="0">
                          <a:solidFill>
                            <a:schemeClr val="tx1">
                              <a:lumMod val="85000"/>
                              <a:lumOff val="15000"/>
                            </a:schemeClr>
                          </a:solidFill>
                          <a:latin typeface="Meiryo UI" panose="020B0604030504040204" pitchFamily="50" charset="-128"/>
                          <a:ea typeface="Meiryo UI" panose="020B0604030504040204" pitchFamily="50" charset="-128"/>
                        </a:rPr>
                        <a:t>を用いたオンライン形式で行います。詳細は大会</a:t>
                      </a:r>
                      <a:r>
                        <a:rPr kumimoji="1" lang="en-US" altLang="ja-JP" dirty="0">
                          <a:solidFill>
                            <a:schemeClr val="tx1">
                              <a:lumMod val="85000"/>
                              <a:lumOff val="15000"/>
                            </a:schemeClr>
                          </a:solidFill>
                          <a:latin typeface="Meiryo UI" panose="020B0604030504040204" pitchFamily="50" charset="-128"/>
                          <a:ea typeface="Meiryo UI" panose="020B0604030504040204" pitchFamily="50" charset="-128"/>
                        </a:rPr>
                        <a:t>HP</a:t>
                      </a:r>
                      <a:r>
                        <a:rPr kumimoji="1" lang="ja-JP" altLang="en-US" dirty="0">
                          <a:solidFill>
                            <a:schemeClr val="tx1">
                              <a:lumMod val="85000"/>
                              <a:lumOff val="15000"/>
                            </a:schemeClr>
                          </a:solidFill>
                          <a:latin typeface="Meiryo UI" panose="020B0604030504040204" pitchFamily="50" charset="-128"/>
                          <a:ea typeface="Meiryo UI" panose="020B0604030504040204" pitchFamily="50" charset="-128"/>
                        </a:rPr>
                        <a:t>をご確認ください。</a:t>
                      </a:r>
                    </a:p>
                  </a:txBody>
                  <a:tcPr/>
                </a:tc>
                <a:extLst>
                  <a:ext uri="{0D108BD9-81ED-4DB2-BD59-A6C34878D82A}">
                    <a16:rowId xmlns:a16="http://schemas.microsoft.com/office/drawing/2014/main" val="119920233"/>
                  </a:ext>
                </a:extLst>
              </a:tr>
              <a:tr h="370840">
                <a:tc>
                  <a:txBody>
                    <a:bodyPr/>
                    <a:lstStyle/>
                    <a:p>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8</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6</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日</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日</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endPar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endParaRPr>
                    </a:p>
                  </a:txBody>
                  <a:tcPr/>
                </a:tc>
                <a:tc>
                  <a:txBody>
                    <a:bodyPr/>
                    <a:lstStyle/>
                    <a:p>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第</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2</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回インナー大会説明会</a:t>
                      </a:r>
                      <a:endPar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a:p>
                      <a:r>
                        <a:rPr kumimoji="1" lang="en-US" altLang="ja-JP" dirty="0">
                          <a:solidFill>
                            <a:schemeClr val="tx1">
                              <a:lumMod val="85000"/>
                              <a:lumOff val="15000"/>
                            </a:schemeClr>
                          </a:solidFill>
                          <a:latin typeface="Meiryo UI" panose="020B0604030504040204" pitchFamily="50" charset="-128"/>
                          <a:ea typeface="Meiryo UI" panose="020B0604030504040204" pitchFamily="50" charset="-128"/>
                        </a:rPr>
                        <a:t>Zoom</a:t>
                      </a:r>
                      <a:r>
                        <a:rPr kumimoji="1" lang="ja-JP" altLang="en-US" dirty="0">
                          <a:solidFill>
                            <a:schemeClr val="tx1">
                              <a:lumMod val="85000"/>
                              <a:lumOff val="15000"/>
                            </a:schemeClr>
                          </a:solidFill>
                          <a:latin typeface="Meiryo UI" panose="020B0604030504040204" pitchFamily="50" charset="-128"/>
                          <a:ea typeface="Meiryo UI" panose="020B0604030504040204" pitchFamily="50" charset="-128"/>
                        </a:rPr>
                        <a:t>を用いたオンライン形式で行います。</a:t>
                      </a:r>
                      <a:endParaRPr kumimoji="1" lang="en-US" altLang="ja-JP" dirty="0">
                        <a:solidFill>
                          <a:schemeClr val="tx1">
                            <a:lumMod val="85000"/>
                            <a:lumOff val="15000"/>
                          </a:schemeClr>
                        </a:solidFill>
                        <a:latin typeface="Meiryo UI" panose="020B0604030504040204" pitchFamily="50" charset="-128"/>
                        <a:ea typeface="Meiryo UI" panose="020B0604030504040204" pitchFamily="50" charset="-128"/>
                      </a:endParaRPr>
                    </a:p>
                    <a:p>
                      <a:r>
                        <a:rPr kumimoji="1" lang="ja-JP" altLang="en-US" dirty="0">
                          <a:solidFill>
                            <a:schemeClr val="tx1">
                              <a:lumMod val="85000"/>
                              <a:lumOff val="15000"/>
                            </a:schemeClr>
                          </a:solidFill>
                          <a:latin typeface="Meiryo UI" panose="020B0604030504040204" pitchFamily="50" charset="-128"/>
                          <a:ea typeface="Meiryo UI" panose="020B0604030504040204" pitchFamily="50" charset="-128"/>
                        </a:rPr>
                        <a:t>第</a:t>
                      </a:r>
                      <a:r>
                        <a:rPr kumimoji="1" lang="en-US" altLang="ja-JP" dirty="0">
                          <a:solidFill>
                            <a:schemeClr val="tx1">
                              <a:lumMod val="85000"/>
                              <a:lumOff val="15000"/>
                            </a:schemeClr>
                          </a:solidFill>
                          <a:latin typeface="Meiryo UI" panose="020B0604030504040204" pitchFamily="50" charset="-128"/>
                          <a:ea typeface="Meiryo UI" panose="020B0604030504040204" pitchFamily="50" charset="-128"/>
                        </a:rPr>
                        <a:t>2</a:t>
                      </a:r>
                      <a:r>
                        <a:rPr kumimoji="1" lang="ja-JP" altLang="en-US" dirty="0">
                          <a:solidFill>
                            <a:schemeClr val="tx1">
                              <a:lumMod val="85000"/>
                              <a:lumOff val="15000"/>
                            </a:schemeClr>
                          </a:solidFill>
                          <a:latin typeface="Meiryo UI" panose="020B0604030504040204" pitchFamily="50" charset="-128"/>
                          <a:ea typeface="Meiryo UI" panose="020B0604030504040204" pitchFamily="50" charset="-128"/>
                        </a:rPr>
                        <a:t>回は参加者向けに予選会のご案内をする予定です。</a:t>
                      </a:r>
                      <a:endParaRPr kumimoji="1" lang="en-US" altLang="ja-JP" dirty="0">
                        <a:solidFill>
                          <a:schemeClr val="tx1">
                            <a:lumMod val="85000"/>
                            <a:lumOff val="15000"/>
                          </a:schemeClr>
                        </a:solidFill>
                        <a:latin typeface="Meiryo UI" panose="020B0604030504040204" pitchFamily="50" charset="-128"/>
                        <a:ea typeface="Meiryo UI" panose="020B0604030504040204" pitchFamily="50" charset="-128"/>
                      </a:endParaRPr>
                    </a:p>
                    <a:p>
                      <a:r>
                        <a:rPr kumimoji="1" lang="ja-JP" altLang="en-US" dirty="0">
                          <a:solidFill>
                            <a:schemeClr val="tx1">
                              <a:lumMod val="85000"/>
                              <a:lumOff val="15000"/>
                            </a:schemeClr>
                          </a:solidFill>
                          <a:latin typeface="Meiryo UI" panose="020B0604030504040204" pitchFamily="50" charset="-128"/>
                          <a:ea typeface="Meiryo UI" panose="020B0604030504040204" pitchFamily="50" charset="-128"/>
                        </a:rPr>
                        <a:t>詳細が決まり次第、大会</a:t>
                      </a:r>
                      <a:r>
                        <a:rPr kumimoji="1" lang="en-US" altLang="ja-JP" dirty="0">
                          <a:solidFill>
                            <a:schemeClr val="tx1">
                              <a:lumMod val="85000"/>
                              <a:lumOff val="15000"/>
                            </a:schemeClr>
                          </a:solidFill>
                          <a:latin typeface="Meiryo UI" panose="020B0604030504040204" pitchFamily="50" charset="-128"/>
                          <a:ea typeface="Meiryo UI" panose="020B0604030504040204" pitchFamily="50" charset="-128"/>
                        </a:rPr>
                        <a:t>HP</a:t>
                      </a:r>
                      <a:r>
                        <a:rPr kumimoji="1" lang="ja-JP" altLang="en-US" dirty="0">
                          <a:solidFill>
                            <a:schemeClr val="tx1">
                              <a:lumMod val="85000"/>
                              <a:lumOff val="15000"/>
                            </a:schemeClr>
                          </a:solidFill>
                          <a:latin typeface="Meiryo UI" panose="020B0604030504040204" pitchFamily="50" charset="-128"/>
                          <a:ea typeface="Meiryo UI" panose="020B0604030504040204" pitchFamily="50" charset="-128"/>
                        </a:rPr>
                        <a:t>を更新するので随時ご確認ください。</a:t>
                      </a:r>
                    </a:p>
                  </a:txBody>
                  <a:tcPr/>
                </a:tc>
                <a:extLst>
                  <a:ext uri="{0D108BD9-81ED-4DB2-BD59-A6C34878D82A}">
                    <a16:rowId xmlns:a16="http://schemas.microsoft.com/office/drawing/2014/main" val="478232379"/>
                  </a:ext>
                </a:extLst>
              </a:tr>
              <a:tr h="370840">
                <a:tc>
                  <a:txBody>
                    <a:bodyPr/>
                    <a:lstStyle/>
                    <a:p>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9</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25</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日</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10</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2</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日</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p>
                  </a:txBody>
                  <a:tcPr/>
                </a:tc>
                <a:tc>
                  <a:txBody>
                    <a:bodyPr/>
                    <a:lstStyle/>
                    <a:p>
                      <a:pPr marL="21590" indent="-6350">
                        <a:lnSpc>
                          <a:spcPct val="111000"/>
                        </a:lnSpc>
                        <a:spcAft>
                          <a:spcPts val="25"/>
                        </a:spcAft>
                      </a:pPr>
                      <a:r>
                        <a:rPr lang="ja-JP" sz="1800" b="1" kern="100" dirty="0">
                          <a:solidFill>
                            <a:schemeClr val="tx1">
                              <a:lumMod val="85000"/>
                              <a:lumOff val="15000"/>
                            </a:schemeClr>
                          </a:solidFill>
                          <a:effectLst/>
                          <a:latin typeface="Meiryo UI" panose="020B0604030504040204" pitchFamily="50" charset="-128"/>
                          <a:ea typeface="Meiryo UI" panose="020B0604030504040204" pitchFamily="50" charset="-128"/>
                          <a:cs typeface="Meiryo UI" panose="020B0604030504040204" pitchFamily="50" charset="-128"/>
                        </a:rPr>
                        <a:t>【予選】企画シート＆プレゼン資料（パワーポイント）提出期間</a:t>
                      </a:r>
                      <a:endParaRPr lang="ja-JP" sz="1800" kern="100" dirty="0">
                        <a:solidFill>
                          <a:schemeClr val="tx1">
                            <a:lumMod val="85000"/>
                            <a:lumOff val="15000"/>
                          </a:schemeClr>
                        </a:solidFill>
                        <a:effectLst/>
                        <a:latin typeface="Meiryo UI" panose="020B0604030504040204" pitchFamily="50" charset="-128"/>
                        <a:ea typeface="Meiryo UI" panose="020B0604030504040204" pitchFamily="50" charset="-128"/>
                        <a:cs typeface="ＭＳ 明朝" panose="02020609040205080304" pitchFamily="17" charset="-128"/>
                      </a:endParaRPr>
                    </a:p>
                    <a:p>
                      <a:pPr marL="21590" indent="-6350">
                        <a:lnSpc>
                          <a:spcPct val="111000"/>
                        </a:lnSpc>
                        <a:spcAft>
                          <a:spcPts val="25"/>
                        </a:spcAft>
                      </a:pPr>
                      <a:r>
                        <a:rPr lang="ja-JP" sz="1800" b="0" kern="100"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※提出方法詳細は</a:t>
                      </a:r>
                      <a:r>
                        <a:rPr lang="en-US" altLang="ja-JP" sz="1800" b="0" kern="100"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p.22~31</a:t>
                      </a:r>
                      <a:r>
                        <a:rPr lang="ja-JP" altLang="en-US" sz="1800" b="0" kern="100"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1800" b="0" kern="100"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extLst>
                  <a:ext uri="{0D108BD9-81ED-4DB2-BD59-A6C34878D82A}">
                    <a16:rowId xmlns:a16="http://schemas.microsoft.com/office/drawing/2014/main" val="1742170435"/>
                  </a:ext>
                </a:extLst>
              </a:tr>
            </a:tbl>
          </a:graphicData>
        </a:graphic>
      </p:graphicFrame>
    </p:spTree>
    <p:extLst>
      <p:ext uri="{BB962C8B-B14F-4D97-AF65-F5344CB8AC3E}">
        <p14:creationId xmlns:p14="http://schemas.microsoft.com/office/powerpoint/2010/main" val="3856285446"/>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1245</TotalTime>
  <Words>5588</Words>
  <Application>Microsoft Office PowerPoint</Application>
  <PresentationFormat>ワイド画面</PresentationFormat>
  <Paragraphs>442</Paragraphs>
  <Slides>37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37</vt:i4>
      </vt:variant>
    </vt:vector>
  </HeadingPairs>
  <TitlesOfParts>
    <vt:vector size="44" baseType="lpstr">
      <vt:lpstr>Meiryo UI</vt:lpstr>
      <vt:lpstr>ＭＳ 明朝</vt:lpstr>
      <vt:lpstr>Arial</vt:lpstr>
      <vt:lpstr>Calibri</vt:lpstr>
      <vt:lpstr>Calibri Light</vt:lpstr>
      <vt:lpstr>Wingdings</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諏訪 里梨愛</dc:creator>
  <cp:lastModifiedBy>諏訪 里梨愛</cp:lastModifiedBy>
  <cp:revision>19</cp:revision>
  <dcterms:created xsi:type="dcterms:W3CDTF">2023-04-23T14:34:42Z</dcterms:created>
  <dcterms:modified xsi:type="dcterms:W3CDTF">2023-04-24T11:20:18Z</dcterms:modified>
</cp:coreProperties>
</file>